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8" r:id="rId2"/>
    <p:sldId id="259" r:id="rId3"/>
    <p:sldId id="262" r:id="rId4"/>
    <p:sldId id="268" r:id="rId5"/>
    <p:sldId id="269" r:id="rId6"/>
    <p:sldId id="263" r:id="rId7"/>
    <p:sldId id="272" r:id="rId8"/>
    <p:sldId id="273" r:id="rId9"/>
    <p:sldId id="274" r:id="rId10"/>
    <p:sldId id="275" r:id="rId11"/>
    <p:sldId id="294" r:id="rId12"/>
    <p:sldId id="264" r:id="rId13"/>
    <p:sldId id="278" r:id="rId14"/>
    <p:sldId id="277" r:id="rId15"/>
    <p:sldId id="265" r:id="rId16"/>
    <p:sldId id="279" r:id="rId17"/>
    <p:sldId id="282" r:id="rId18"/>
    <p:sldId id="283" r:id="rId19"/>
    <p:sldId id="286" r:id="rId20"/>
    <p:sldId id="266" r:id="rId21"/>
    <p:sldId id="285" r:id="rId22"/>
    <p:sldId id="287" r:id="rId23"/>
    <p:sldId id="288" r:id="rId24"/>
    <p:sldId id="291" r:id="rId25"/>
    <p:sldId id="290" r:id="rId26"/>
    <p:sldId id="292" r:id="rId27"/>
    <p:sldId id="289" r:id="rId28"/>
    <p:sldId id="267" r:id="rId29"/>
    <p:sldId id="260" r:id="rId30"/>
    <p:sldId id="2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FF"/>
    <a:srgbClr val="FF80FF"/>
    <a:srgbClr val="A80000"/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CDE67-A3BC-4796-B9D3-A34305AF455E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42B84-234B-48B2-8323-70D2698A0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6" name="Google Shape;4686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42B84-234B-48B2-8323-70D2698A07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9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6" name="Google Shape;4686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66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BCA1-1269-00FA-9A0A-32E43CA78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CCA63-F995-C665-7BD6-F6DA51A8B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B6805-454B-491B-5F0B-409690ED2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96D8B-437B-1145-7F47-E888E9D3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F06AF-F27E-9B85-1716-298218E6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7661-B19C-3909-C121-6CD4958B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2E3DE-CFCE-4E6A-2623-A028672AB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A9592-1E6D-2C35-CEFB-2ECE64AE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E0904-C03E-4862-D493-FE0FD20C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861E3-2598-59D5-218F-E04CB5EB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48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4DAC0C-0DF2-2D88-63A0-4250EF08D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11448-717A-4F58-74D2-FE8BBA963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1184C-5FC7-33D8-7DA0-1F39B3564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DD179-82DF-BF67-30A7-9A464FC5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248E-D2EA-AC70-2C00-DA18A2DA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03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1" name="Google Shape;1991;p13"/>
          <p:cNvGrpSpPr/>
          <p:nvPr/>
        </p:nvGrpSpPr>
        <p:grpSpPr>
          <a:xfrm flipH="1">
            <a:off x="3853885" y="-1534015"/>
            <a:ext cx="12048833" cy="7283900"/>
            <a:chOff x="-1554275" y="-744050"/>
            <a:chExt cx="9036625" cy="5462925"/>
          </a:xfrm>
        </p:grpSpPr>
        <p:sp>
          <p:nvSpPr>
            <p:cNvPr id="1992" name="Google Shape;1992;p13"/>
            <p:cNvSpPr/>
            <p:nvPr/>
          </p:nvSpPr>
          <p:spPr>
            <a:xfrm>
              <a:off x="6024600" y="678450"/>
              <a:ext cx="48900" cy="35050"/>
            </a:xfrm>
            <a:custGeom>
              <a:avLst/>
              <a:gdLst/>
              <a:ahLst/>
              <a:cxnLst/>
              <a:rect l="l" t="t" r="r" b="b"/>
              <a:pathLst>
                <a:path w="1956" h="1402" extrusionOk="0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6042925" y="690125"/>
              <a:ext cx="12200" cy="11700"/>
            </a:xfrm>
            <a:custGeom>
              <a:avLst/>
              <a:gdLst/>
              <a:ahLst/>
              <a:cxnLst/>
              <a:rect l="l" t="t" r="r" b="b"/>
              <a:pathLst>
                <a:path w="488" h="468" extrusionOk="0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94" name="Google Shape;1994;p13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1995" name="Google Shape;1995;p13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avLst/>
                <a:gdLst/>
                <a:ahLst/>
                <a:cxnLst/>
                <a:rect l="l" t="t" r="r" b="b"/>
                <a:pathLst>
                  <a:path w="359825" h="217664" extrusionOk="0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44956" extrusionOk="0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avLst/>
                <a:gdLst/>
                <a:ahLst/>
                <a:cxnLst/>
                <a:rect l="l" t="t" r="r" b="b"/>
                <a:pathLst>
                  <a:path w="30093" h="58786" extrusionOk="0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avLst/>
                <a:gdLst/>
                <a:ahLst/>
                <a:cxnLst/>
                <a:rect l="l" t="t" r="r" b="b"/>
                <a:pathLst>
                  <a:path w="196692" h="169973" extrusionOk="0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avLst/>
                <a:gdLst/>
                <a:ahLst/>
                <a:cxnLst/>
                <a:rect l="l" t="t" r="r" b="b"/>
                <a:pathLst>
                  <a:path w="150946" h="173803" extrusionOk="0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avLst/>
                <a:gdLst/>
                <a:ahLst/>
                <a:cxnLst/>
                <a:rect l="l" t="t" r="r" b="b"/>
                <a:pathLst>
                  <a:path w="134289" h="51795" extrusionOk="0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avLst/>
                <a:gdLst/>
                <a:ahLst/>
                <a:cxnLst/>
                <a:rect l="l" t="t" r="r" b="b"/>
                <a:pathLst>
                  <a:path w="56750" h="50215" extrusionOk="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avLst/>
                <a:gdLst/>
                <a:ahLst/>
                <a:cxnLst/>
                <a:rect l="l" t="t" r="r" b="b"/>
                <a:pathLst>
                  <a:path w="348214" h="80366" extrusionOk="0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avLst/>
                <a:gdLst/>
                <a:ahLst/>
                <a:cxnLst/>
                <a:rect l="l" t="t" r="r" b="b"/>
                <a:pathLst>
                  <a:path w="116447" h="71978" extrusionOk="0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w="4550" cap="flat" cmpd="sng">
                <a:solidFill>
                  <a:srgbClr val="589C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402" extrusionOk="0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2" extrusionOk="0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6" extrusionOk="0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1408" extrusionOk="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408" extrusionOk="0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402" extrusionOk="0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6" extrusionOk="0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7" extrusionOk="0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14" extrusionOk="0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15" extrusionOk="0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7" extrusionOk="0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407" extrusionOk="0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414" extrusionOk="0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7" extrusionOk="0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8" extrusionOk="0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408" extrusionOk="0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6" extrusionOk="0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13" extrusionOk="0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3" extrusionOk="0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7" extrusionOk="0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408" extrusionOk="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7" extrusionOk="0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3" extrusionOk="0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13" extrusionOk="0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2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8" extrusionOk="0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414" extrusionOk="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2" extrusionOk="0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5" extrusionOk="0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8" extrusionOk="0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83" extrusionOk="0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33" extrusionOk="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6" name="Google Shape;2096;p13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7" name="Google Shape;2097;p13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2" extrusionOk="0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7" extrusionOk="0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414" extrusionOk="0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7" extrusionOk="0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7" extrusionOk="0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414" extrusionOk="0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402" extrusionOk="0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5" extrusionOk="0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7" extrusionOk="0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408" extrusionOk="0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117" name="Google Shape;2117;p13"/>
          <p:cNvSpPr txBox="1">
            <a:spLocks noGrp="1"/>
          </p:cNvSpPr>
          <p:nvPr>
            <p:ph type="title" hasCustomPrompt="1"/>
          </p:nvPr>
        </p:nvSpPr>
        <p:spPr>
          <a:xfrm>
            <a:off x="957325" y="2048484"/>
            <a:ext cx="743600" cy="6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118" name="Google Shape;2118;p13"/>
          <p:cNvSpPr txBox="1">
            <a:spLocks noGrp="1"/>
          </p:cNvSpPr>
          <p:nvPr>
            <p:ph type="subTitle" idx="1"/>
          </p:nvPr>
        </p:nvSpPr>
        <p:spPr>
          <a:xfrm>
            <a:off x="1704600" y="2048500"/>
            <a:ext cx="4380800" cy="6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667"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13"/>
          <p:cNvSpPr txBox="1">
            <a:spLocks noGrp="1"/>
          </p:cNvSpPr>
          <p:nvPr>
            <p:ph type="subTitle" idx="2"/>
          </p:nvPr>
        </p:nvSpPr>
        <p:spPr>
          <a:xfrm>
            <a:off x="1704599" y="2724817"/>
            <a:ext cx="3011600" cy="7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120" name="Google Shape;2120;p13"/>
          <p:cNvSpPr txBox="1">
            <a:spLocks noGrp="1"/>
          </p:cNvSpPr>
          <p:nvPr>
            <p:ph type="title" idx="3" hasCustomPrompt="1"/>
          </p:nvPr>
        </p:nvSpPr>
        <p:spPr>
          <a:xfrm>
            <a:off x="6123605" y="2048484"/>
            <a:ext cx="743600" cy="6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121" name="Google Shape;2121;p13"/>
          <p:cNvSpPr txBox="1">
            <a:spLocks noGrp="1"/>
          </p:cNvSpPr>
          <p:nvPr>
            <p:ph type="subTitle" idx="4"/>
          </p:nvPr>
        </p:nvSpPr>
        <p:spPr>
          <a:xfrm>
            <a:off x="6863368" y="2048500"/>
            <a:ext cx="4380800" cy="6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667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13"/>
          <p:cNvSpPr txBox="1">
            <a:spLocks noGrp="1"/>
          </p:cNvSpPr>
          <p:nvPr>
            <p:ph type="subTitle" idx="5"/>
          </p:nvPr>
        </p:nvSpPr>
        <p:spPr>
          <a:xfrm>
            <a:off x="6863359" y="2724817"/>
            <a:ext cx="3011600" cy="7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123" name="Google Shape;2123;p13"/>
          <p:cNvSpPr txBox="1">
            <a:spLocks noGrp="1"/>
          </p:cNvSpPr>
          <p:nvPr>
            <p:ph type="title" idx="6" hasCustomPrompt="1"/>
          </p:nvPr>
        </p:nvSpPr>
        <p:spPr>
          <a:xfrm>
            <a:off x="957325" y="4435065"/>
            <a:ext cx="743600" cy="6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124" name="Google Shape;2124;p13"/>
          <p:cNvSpPr txBox="1">
            <a:spLocks noGrp="1"/>
          </p:cNvSpPr>
          <p:nvPr>
            <p:ph type="subTitle" idx="7"/>
          </p:nvPr>
        </p:nvSpPr>
        <p:spPr>
          <a:xfrm>
            <a:off x="1704600" y="4435069"/>
            <a:ext cx="4380800" cy="6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667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13"/>
          <p:cNvSpPr txBox="1">
            <a:spLocks noGrp="1"/>
          </p:cNvSpPr>
          <p:nvPr>
            <p:ph type="subTitle" idx="8"/>
          </p:nvPr>
        </p:nvSpPr>
        <p:spPr>
          <a:xfrm>
            <a:off x="1704599" y="5107017"/>
            <a:ext cx="30116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126" name="Google Shape;2126;p13"/>
          <p:cNvSpPr txBox="1">
            <a:spLocks noGrp="1"/>
          </p:cNvSpPr>
          <p:nvPr>
            <p:ph type="title" idx="9" hasCustomPrompt="1"/>
          </p:nvPr>
        </p:nvSpPr>
        <p:spPr>
          <a:xfrm>
            <a:off x="6123605" y="4435065"/>
            <a:ext cx="743600" cy="6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127" name="Google Shape;2127;p13"/>
          <p:cNvSpPr txBox="1">
            <a:spLocks noGrp="1"/>
          </p:cNvSpPr>
          <p:nvPr>
            <p:ph type="subTitle" idx="13"/>
          </p:nvPr>
        </p:nvSpPr>
        <p:spPr>
          <a:xfrm>
            <a:off x="6863368" y="4435069"/>
            <a:ext cx="4380800" cy="6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667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13"/>
          <p:cNvSpPr txBox="1">
            <a:spLocks noGrp="1"/>
          </p:cNvSpPr>
          <p:nvPr>
            <p:ph type="subTitle" idx="14"/>
          </p:nvPr>
        </p:nvSpPr>
        <p:spPr>
          <a:xfrm>
            <a:off x="6863359" y="5107017"/>
            <a:ext cx="30116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129" name="Google Shape;2129;p13"/>
          <p:cNvSpPr txBox="1">
            <a:spLocks noGrp="1"/>
          </p:cNvSpPr>
          <p:nvPr>
            <p:ph type="title" idx="15"/>
          </p:nvPr>
        </p:nvSpPr>
        <p:spPr>
          <a:xfrm>
            <a:off x="963667" y="719333"/>
            <a:ext cx="10290000" cy="7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29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0CB9-7C00-4F51-9904-315B37BB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A6EF7-912A-261A-701A-DBA0512ED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28A26-11D6-4CCE-1990-32563A9E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FF7D1-D460-E8BE-7FF0-A1B24E64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AEB1-1CB1-89A9-1553-39D378B0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1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60B28-30B9-E8FF-B675-25915937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84039-7CD7-B5D8-F3F2-FC6AC9CB3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0960D-3BD9-9CD3-59B2-3ECB3529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38709-E822-31AE-1D92-2208ED53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004D9-7296-B74B-B281-96531AEB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5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D8C6-568A-F1E4-A899-43C84DA4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15FBC-B5C2-3CEB-BBBB-8B737F15D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AA275-34CD-92F2-381A-134A1B9CD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A7E9D-A713-73CE-6317-A1B0123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4891F-3AF1-CEB1-B277-1459C3B2D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C9CB1-3601-F17F-D4AF-BA53C823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02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EA7D-B506-B509-9973-F32802B2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EB3E8-A74B-C592-24CF-F48CD6247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29DD4-684D-91C3-31B0-403919A08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1BD5D-83E8-BCA6-8990-E6DBF064E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846AE-255E-7BA9-79A6-4F0F276B4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A1B02-71A2-E488-FAEF-DED431F9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E5F59-B457-D881-17E6-697CCC6F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FF5A1-0466-2B94-E211-FB20377A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4C2F-4C50-2A50-A54A-D1F4A576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F7140-9536-20AE-85B4-1BBF52AC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A2CE1-1B52-E28D-D86F-F5759EB2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6D8E3-2E62-3DFF-D579-3393FBB3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6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756C8-CB02-5B22-0680-55DCCEC82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75886-E3E7-9759-2549-46DAE524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0FE21-4CED-A7F8-7FAD-20E9E19B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6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5E85-2C96-4B40-A103-425C6EB86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97D32-F86F-ACFA-19D3-379594F1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251E-3872-303C-7FC2-8C1980C8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54856-53A6-2847-D712-B32C3837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F9928-D2B1-1358-F807-6D3E28BC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62C8B-3606-0ACC-E1C1-C8571D51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20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2224-0154-1238-37BF-A24C4F01A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9C68E-2056-5B44-0BD8-182F7E2064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3CD22-D683-6BF4-406E-27445A441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76E75-7FEE-0D4F-D0A1-AE48A89D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F1339-4024-8F56-363E-99E6EC77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F4DCE-6EDC-2F3C-85E3-6988E0E7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7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4A899-F465-DE60-F7A8-E0E14BDC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BD5BB-E01B-C860-F0A7-C73581A62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2D9CE-CFBE-BC48-E578-B77D29D674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86F48-920B-4ECB-A7CD-DF8AAEBD996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3A0B8-9245-35A2-F8F0-3D2B8ABC1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249A4-CF7B-EE15-435F-AFE693905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45BD5-3945-4655-BFCB-3C1D597C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1" name="Google Shape;4691;p33"/>
          <p:cNvSpPr txBox="1">
            <a:spLocks noGrp="1"/>
          </p:cNvSpPr>
          <p:nvPr>
            <p:ph type="title"/>
          </p:nvPr>
        </p:nvSpPr>
        <p:spPr>
          <a:xfrm>
            <a:off x="957325" y="2048484"/>
            <a:ext cx="743600" cy="6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de"/>
              <a:t>1</a:t>
            </a:r>
            <a:endParaRPr/>
          </a:p>
        </p:txBody>
      </p:sp>
      <p:cxnSp>
        <p:nvCxnSpPr>
          <p:cNvPr id="4701" name="Google Shape;4701;p33"/>
          <p:cNvCxnSpPr/>
          <p:nvPr/>
        </p:nvCxnSpPr>
        <p:spPr>
          <a:xfrm>
            <a:off x="6728684" y="3943433"/>
            <a:ext cx="6096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97197FA-5D26-39B0-0741-7507F9492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7" y="220295"/>
            <a:ext cx="1102123" cy="11021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44CB5D-8AAF-853E-FAF6-D761E5D0FB75}"/>
              </a:ext>
            </a:extLst>
          </p:cNvPr>
          <p:cNvSpPr txBox="1"/>
          <p:nvPr/>
        </p:nvSpPr>
        <p:spPr>
          <a:xfrm>
            <a:off x="664487" y="2032761"/>
            <a:ext cx="9236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solidFill>
                  <a:schemeClr val="accent1">
                    <a:lumMod val="50000"/>
                  </a:schemeClr>
                </a:solidFill>
              </a:rPr>
              <a:t>Kết hợp mạng MLP và đồ thị cho bài toán ước lượng tư thế người 3D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8C8D9F-05F0-65BA-FDA7-40DB6D7EC4B0}"/>
              </a:ext>
            </a:extLst>
          </p:cNvPr>
          <p:cNvSpPr txBox="1"/>
          <p:nvPr/>
        </p:nvSpPr>
        <p:spPr>
          <a:xfrm>
            <a:off x="664487" y="4577507"/>
            <a:ext cx="8707994" cy="87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	Nguyễn Thiệu Huy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Supervisor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	PSG.TS Lê Văn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Hưng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2B5877-D624-DCAC-3969-0B647F7F9ABB}"/>
              </a:ext>
            </a:extLst>
          </p:cNvPr>
          <p:cNvSpPr txBox="1"/>
          <p:nvPr/>
        </p:nvSpPr>
        <p:spPr>
          <a:xfrm>
            <a:off x="5063203" y="6236795"/>
            <a:ext cx="2065593" cy="45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eorgia" panose="02040502050405020303" pitchFamily="18" charset="0"/>
              </a:rPr>
              <a:t>Hà </a:t>
            </a:r>
            <a:r>
              <a:rPr lang="en-US" dirty="0" err="1">
                <a:latin typeface="Georgia" panose="02040502050405020303" pitchFamily="18" charset="0"/>
              </a:rPr>
              <a:t>Nội</a:t>
            </a:r>
            <a:r>
              <a:rPr lang="en-US" dirty="0">
                <a:latin typeface="Georgia" panose="02040502050405020303" pitchFamily="18" charset="0"/>
              </a:rPr>
              <a:t>, 12/2025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E7C894-C148-CC9F-3BDA-C5A9E114BFE0}"/>
              </a:ext>
            </a:extLst>
          </p:cNvPr>
          <p:cNvSpPr txBox="1"/>
          <p:nvPr/>
        </p:nvSpPr>
        <p:spPr>
          <a:xfrm>
            <a:off x="1766610" y="563029"/>
            <a:ext cx="3058447" cy="41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Học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sâu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và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Ứng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dụng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2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hướng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tiếp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cận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và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hạn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chế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Hạn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chế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CNN, Transformer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và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MLP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DFF9E-D388-8360-82C2-7DF50A19EBB4}"/>
              </a:ext>
            </a:extLst>
          </p:cNvPr>
          <p:cNvSpPr txBox="1"/>
          <p:nvPr/>
        </p:nvSpPr>
        <p:spPr>
          <a:xfrm>
            <a:off x="386372" y="1682244"/>
            <a:ext cx="10075789" cy="3787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CNN</a:t>
            </a:r>
            <a:r>
              <a:rPr lang="vi-VN" dirty="0"/>
              <a:t>: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Mạnh trong học đặc trưng cục bộ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Khó mô hình hóa quan hệ toàn cục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vi-VN" b="1" dirty="0" err="1"/>
              <a:t>Transformer</a:t>
            </a:r>
            <a:r>
              <a:rPr lang="vi-VN" dirty="0"/>
              <a:t>: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Học quan hệ toàn cục tốt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Chi phí tính toán lớn, nhiều tham số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vi-VN" b="1" dirty="0"/>
              <a:t>MLP thuần</a:t>
            </a:r>
            <a:r>
              <a:rPr lang="vi-VN" dirty="0"/>
              <a:t>: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Đơn giản, dễ huấn luyện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xương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E2B8B-B9E5-7C1C-A74D-92ADCAC0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682244"/>
            <a:ext cx="4209331" cy="4209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0F2CE9-D0D5-49D2-001A-615638CCA590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02288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8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4" y="165312"/>
            <a:ext cx="3883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Nội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dung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báo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cáo</a:t>
            </a:r>
            <a:endParaRPr lang="en-US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CBF92-CB72-A862-1550-8A21671E744D}"/>
              </a:ext>
            </a:extLst>
          </p:cNvPr>
          <p:cNvSpPr txBox="1"/>
          <p:nvPr/>
        </p:nvSpPr>
        <p:spPr>
          <a:xfrm>
            <a:off x="1033153" y="951118"/>
            <a:ext cx="9927018" cy="5130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3D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B23E5-F09E-D8BB-BD02-BE6C06E469F4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6078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3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Động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cơ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và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ý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tưởng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của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nhóm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Động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cơ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BD6850-FF41-4660-BAD9-F6116BC53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79766" cy="28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CE69B-99A6-721B-97A6-C29A2F7A823E}"/>
              </a:ext>
            </a:extLst>
          </p:cNvPr>
          <p:cNvSpPr txBox="1"/>
          <p:nvPr/>
        </p:nvSpPr>
        <p:spPr>
          <a:xfrm>
            <a:off x="636083" y="1842288"/>
            <a:ext cx="5459917" cy="3601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Cơ thể người có thể mô hình hóa tự nhiên dưới dạng đồ thị khung xương: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vi-VN" sz="1600" b="1" dirty="0"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</a:rPr>
              <a:t>: các khớp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vi-VN" sz="1600" b="1" dirty="0">
                <a:latin typeface="Arial" panose="020B0604020202020204" pitchFamily="34" charset="0"/>
                <a:cs typeface="Arial" panose="020B0604020202020204" pitchFamily="34" charset="0"/>
              </a:rPr>
              <a:t>Cạnh</a:t>
            </a: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</a:rPr>
              <a:t>: đoạn xương liên kết vật lý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Cần một mô hình: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</a:rPr>
              <a:t>Hiểu cấu trúc hình học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</a:rPr>
              <a:t>Gọn nhẹ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</a:rPr>
              <a:t>Tổng quát hóa tốt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9F2F87-4FB6-E130-E995-79D9836F5A3A}"/>
              </a:ext>
            </a:extLst>
          </p:cNvPr>
          <p:cNvSpPr txBox="1"/>
          <p:nvPr/>
        </p:nvSpPr>
        <p:spPr>
          <a:xfrm>
            <a:off x="6318049" y="5679899"/>
            <a:ext cx="501063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BBD8B-C208-EC00-0B91-844AD137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5" t="16492" r="47724" b="2518"/>
          <a:stretch/>
        </p:blipFill>
        <p:spPr>
          <a:xfrm>
            <a:off x="8089481" y="1582894"/>
            <a:ext cx="1467769" cy="4062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FFC86-5BC0-76C7-6536-11D0FD595827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227127" y="2453695"/>
            <a:ext cx="813460" cy="2710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5E6B4E-CB1C-A039-7076-F62A0F863958}"/>
              </a:ext>
            </a:extLst>
          </p:cNvPr>
          <p:cNvSpPr txBox="1"/>
          <p:nvPr/>
        </p:nvSpPr>
        <p:spPr>
          <a:xfrm>
            <a:off x="10040587" y="2269029"/>
            <a:ext cx="731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800" b="1" dirty="0"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6DB669-1A28-693D-C9BE-2DBBD89BEAFC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9399319" y="3324496"/>
            <a:ext cx="587158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3911B1-FA63-3313-2477-1213A81636D9}"/>
              </a:ext>
            </a:extLst>
          </p:cNvPr>
          <p:cNvSpPr txBox="1"/>
          <p:nvPr/>
        </p:nvSpPr>
        <p:spPr>
          <a:xfrm>
            <a:off x="9986477" y="3139830"/>
            <a:ext cx="883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Cạnh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9FA901-22AF-B3AC-9E1E-3748F0D74A64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6764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3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Động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cơ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và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ý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tưởng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của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nhóm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Ý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tưởng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chính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BD6850-FF41-4660-BAD9-F6116BC53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79766" cy="28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CE69B-99A6-721B-97A6-C29A2F7A823E}"/>
              </a:ext>
            </a:extLst>
          </p:cNvPr>
          <p:cNvSpPr txBox="1"/>
          <p:nvPr/>
        </p:nvSpPr>
        <p:spPr>
          <a:xfrm>
            <a:off x="636083" y="1842288"/>
            <a:ext cx="5459917" cy="406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Học quan hệ toàn cục hiệu quả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Nhưng thiếu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hình học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GCN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Hiểu cấu trúc đồ thị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Nhưng dễ gặp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over-smoothing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Kết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hợp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MLP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GCN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song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song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tận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dụng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ưu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điểm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của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cả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hai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Mô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GraphMLP</a:t>
            </a:r>
            <a:endParaRPr lang="vi-VN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Graph convolutional neural networks - Matthew N. Bernstein">
            <a:extLst>
              <a:ext uri="{FF2B5EF4-FFF2-40B4-BE49-F238E27FC236}">
                <a16:creationId xmlns:a16="http://schemas.microsoft.com/office/drawing/2014/main" id="{7F381CB2-FAC4-A303-A0BC-E061BFB45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65"/>
          <a:stretch/>
        </p:blipFill>
        <p:spPr bwMode="auto">
          <a:xfrm>
            <a:off x="7888294" y="1746076"/>
            <a:ext cx="2455114" cy="39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F2F87-4FB6-E130-E995-79D9836F5A3A}"/>
              </a:ext>
            </a:extLst>
          </p:cNvPr>
          <p:cNvSpPr txBox="1"/>
          <p:nvPr/>
        </p:nvSpPr>
        <p:spPr>
          <a:xfrm>
            <a:off x="6442740" y="5667589"/>
            <a:ext cx="501063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 Graph Convolutional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FA102-013B-8F13-6863-7CF9B5380279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1072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4" y="165312"/>
            <a:ext cx="3883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Nội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dung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báo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cáo</a:t>
            </a:r>
            <a:endParaRPr lang="en-US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CBF92-CB72-A862-1550-8A21671E744D}"/>
              </a:ext>
            </a:extLst>
          </p:cNvPr>
          <p:cNvSpPr txBox="1"/>
          <p:nvPr/>
        </p:nvSpPr>
        <p:spPr>
          <a:xfrm>
            <a:off x="1033153" y="951118"/>
            <a:ext cx="9927018" cy="5130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3D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C9C23-B7F6-986A-33D4-1588838BDA66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35948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4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Kiến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trúc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mô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hình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Mô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hình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GraphMLP (2 stages)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BD6850-FF41-4660-BAD9-F6116BC53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79766" cy="28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98CBB6-A31F-2032-BB6B-F0EA49A2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7140" b="8769"/>
          <a:stretch/>
        </p:blipFill>
        <p:spPr>
          <a:xfrm>
            <a:off x="636083" y="2132331"/>
            <a:ext cx="1442328" cy="208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5F4F83-0298-3954-25EC-B2FA49CF3E0B}"/>
              </a:ext>
            </a:extLst>
          </p:cNvPr>
          <p:cNvSpPr/>
          <p:nvPr/>
        </p:nvSpPr>
        <p:spPr>
          <a:xfrm>
            <a:off x="0" y="1567981"/>
            <a:ext cx="12192000" cy="292132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564FE-D460-E347-0E7F-5FEFD86E8D26}"/>
              </a:ext>
            </a:extLst>
          </p:cNvPr>
          <p:cNvSpPr/>
          <p:nvPr/>
        </p:nvSpPr>
        <p:spPr>
          <a:xfrm>
            <a:off x="53439" y="1603609"/>
            <a:ext cx="1698171" cy="4216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Stage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B51250-40E9-6B18-5DA8-38AC64FC7EF9}"/>
              </a:ext>
            </a:extLst>
          </p:cNvPr>
          <p:cNvSpPr/>
          <p:nvPr/>
        </p:nvSpPr>
        <p:spPr>
          <a:xfrm>
            <a:off x="4575959" y="2529551"/>
            <a:ext cx="1520041" cy="4597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YOLOv8</a:t>
            </a:r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8939DD-8995-5BE8-5013-399645F62C7F}"/>
              </a:ext>
            </a:extLst>
          </p:cNvPr>
          <p:cNvSpPr/>
          <p:nvPr/>
        </p:nvSpPr>
        <p:spPr>
          <a:xfrm>
            <a:off x="4575959" y="3509428"/>
            <a:ext cx="1520041" cy="4597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SORT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042CEF-2E4C-2DCA-B013-40C64251B1C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2078411" y="3175440"/>
            <a:ext cx="2497548" cy="563855"/>
          </a:xfrm>
          <a:prstGeom prst="bentConnector3">
            <a:avLst>
              <a:gd name="adj1" fmla="val 34309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8C71B16-D233-4298-7151-6E3C74D4F86A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2078411" y="2759418"/>
            <a:ext cx="2497548" cy="416022"/>
          </a:xfrm>
          <a:prstGeom prst="bentConnector3">
            <a:avLst>
              <a:gd name="adj1" fmla="val 34309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760ACC-2C78-112C-25B7-E89C46243FD9}"/>
              </a:ext>
            </a:extLst>
          </p:cNvPr>
          <p:cNvSpPr txBox="1"/>
          <p:nvPr/>
        </p:nvSpPr>
        <p:spPr>
          <a:xfrm>
            <a:off x="3112451" y="2453547"/>
            <a:ext cx="1632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dectect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1A068-F61C-D268-7E03-7CA33995B3C7}"/>
              </a:ext>
            </a:extLst>
          </p:cNvPr>
          <p:cNvSpPr txBox="1"/>
          <p:nvPr/>
        </p:nvSpPr>
        <p:spPr>
          <a:xfrm>
            <a:off x="3139158" y="3421688"/>
            <a:ext cx="1632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Flowchart: Manual Operation 29">
            <a:extLst>
              <a:ext uri="{FF2B5EF4-FFF2-40B4-BE49-F238E27FC236}">
                <a16:creationId xmlns:a16="http://schemas.microsoft.com/office/drawing/2014/main" id="{95F40E35-8E88-1393-E87C-82B1AA58E935}"/>
              </a:ext>
            </a:extLst>
          </p:cNvPr>
          <p:cNvSpPr/>
          <p:nvPr/>
        </p:nvSpPr>
        <p:spPr>
          <a:xfrm rot="5400000">
            <a:off x="7352243" y="2798045"/>
            <a:ext cx="1520041" cy="920607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C78000D-B10A-46A2-A25B-ADF9AE534F52}"/>
              </a:ext>
            </a:extLst>
          </p:cNvPr>
          <p:cNvCxnSpPr>
            <a:cxnSpLocks/>
            <a:stCxn id="15" idx="3"/>
            <a:endCxn id="30" idx="2"/>
          </p:cNvCxnSpPr>
          <p:nvPr/>
        </p:nvCxnSpPr>
        <p:spPr>
          <a:xfrm>
            <a:off x="6096000" y="2759418"/>
            <a:ext cx="1555960" cy="49893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B2978E6-5150-373F-A6E6-211DFC72E8AD}"/>
              </a:ext>
            </a:extLst>
          </p:cNvPr>
          <p:cNvCxnSpPr>
            <a:cxnSpLocks/>
            <a:stCxn id="16" idx="3"/>
            <a:endCxn id="30" idx="2"/>
          </p:cNvCxnSpPr>
          <p:nvPr/>
        </p:nvCxnSpPr>
        <p:spPr>
          <a:xfrm flipV="1">
            <a:off x="6096000" y="3258349"/>
            <a:ext cx="1555960" cy="480946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B063E6F-92DC-EB15-8BD8-6E9A828F6F23}"/>
              </a:ext>
            </a:extLst>
          </p:cNvPr>
          <p:cNvSpPr txBox="1"/>
          <p:nvPr/>
        </p:nvSpPr>
        <p:spPr>
          <a:xfrm>
            <a:off x="7699957" y="3052356"/>
            <a:ext cx="97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687B08-29B3-F0FF-5752-02737F8FB36A}"/>
              </a:ext>
            </a:extLst>
          </p:cNvPr>
          <p:cNvSpPr txBox="1"/>
          <p:nvPr/>
        </p:nvSpPr>
        <p:spPr>
          <a:xfrm>
            <a:off x="8569383" y="2622824"/>
            <a:ext cx="1632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2D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360B558-D169-29E5-761F-0F3482753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7140" b="8769"/>
          <a:stretch/>
        </p:blipFill>
        <p:spPr>
          <a:xfrm>
            <a:off x="10305093" y="2215240"/>
            <a:ext cx="1442328" cy="208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636E83-E4B2-EBCF-1FF9-6BEAF0645A6A}"/>
              </a:ext>
            </a:extLst>
          </p:cNvPr>
          <p:cNvCxnSpPr>
            <a:cxnSpLocks/>
          </p:cNvCxnSpPr>
          <p:nvPr/>
        </p:nvCxnSpPr>
        <p:spPr>
          <a:xfrm>
            <a:off x="10917647" y="2581841"/>
            <a:ext cx="23283" cy="106495"/>
          </a:xfrm>
          <a:prstGeom prst="line">
            <a:avLst/>
          </a:prstGeom>
          <a:ln w="1905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C113D7-73F8-E7D3-2C74-4134B32FAFDE}"/>
              </a:ext>
            </a:extLst>
          </p:cNvPr>
          <p:cNvCxnSpPr>
            <a:cxnSpLocks/>
          </p:cNvCxnSpPr>
          <p:nvPr/>
        </p:nvCxnSpPr>
        <p:spPr>
          <a:xfrm>
            <a:off x="10940930" y="2688336"/>
            <a:ext cx="59267" cy="333772"/>
          </a:xfrm>
          <a:prstGeom prst="line">
            <a:avLst/>
          </a:prstGeom>
          <a:ln w="1905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491B25-FCF7-90F2-4420-772864531407}"/>
              </a:ext>
            </a:extLst>
          </p:cNvPr>
          <p:cNvCxnSpPr>
            <a:cxnSpLocks/>
          </p:cNvCxnSpPr>
          <p:nvPr/>
        </p:nvCxnSpPr>
        <p:spPr>
          <a:xfrm flipH="1">
            <a:off x="10976913" y="3022108"/>
            <a:ext cx="23284" cy="230303"/>
          </a:xfrm>
          <a:prstGeom prst="line">
            <a:avLst/>
          </a:prstGeom>
          <a:ln w="1905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41EB3DD-D3F7-8294-5116-2BB30495ABAF}"/>
              </a:ext>
            </a:extLst>
          </p:cNvPr>
          <p:cNvCxnSpPr>
            <a:cxnSpLocks/>
          </p:cNvCxnSpPr>
          <p:nvPr/>
        </p:nvCxnSpPr>
        <p:spPr>
          <a:xfrm flipH="1">
            <a:off x="10803347" y="2719559"/>
            <a:ext cx="137583" cy="57016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87823A-6D87-40D2-9B49-E778B284AC0A}"/>
              </a:ext>
            </a:extLst>
          </p:cNvPr>
          <p:cNvCxnSpPr>
            <a:cxnSpLocks/>
          </p:cNvCxnSpPr>
          <p:nvPr/>
        </p:nvCxnSpPr>
        <p:spPr>
          <a:xfrm>
            <a:off x="10940930" y="2719559"/>
            <a:ext cx="201083" cy="25266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4265FFF-8F68-CC21-1AA5-29C19B85001C}"/>
              </a:ext>
            </a:extLst>
          </p:cNvPr>
          <p:cNvCxnSpPr>
            <a:cxnSpLocks/>
          </p:cNvCxnSpPr>
          <p:nvPr/>
        </p:nvCxnSpPr>
        <p:spPr>
          <a:xfrm>
            <a:off x="11142013" y="2744825"/>
            <a:ext cx="171450" cy="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B05941-FFE6-F091-DBE7-06E043F87ADF}"/>
              </a:ext>
            </a:extLst>
          </p:cNvPr>
          <p:cNvCxnSpPr>
            <a:cxnSpLocks/>
          </p:cNvCxnSpPr>
          <p:nvPr/>
        </p:nvCxnSpPr>
        <p:spPr>
          <a:xfrm flipH="1" flipV="1">
            <a:off x="11216097" y="2704608"/>
            <a:ext cx="97366" cy="40217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Straight Connector 5119">
            <a:extLst>
              <a:ext uri="{FF2B5EF4-FFF2-40B4-BE49-F238E27FC236}">
                <a16:creationId xmlns:a16="http://schemas.microsoft.com/office/drawing/2014/main" id="{17AB936C-DAE0-FB5D-A2BD-37F270E7608E}"/>
              </a:ext>
            </a:extLst>
          </p:cNvPr>
          <p:cNvCxnSpPr>
            <a:cxnSpLocks/>
          </p:cNvCxnSpPr>
          <p:nvPr/>
        </p:nvCxnSpPr>
        <p:spPr>
          <a:xfrm flipH="1">
            <a:off x="10756780" y="2776575"/>
            <a:ext cx="46567" cy="22860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Connector 5122">
            <a:extLst>
              <a:ext uri="{FF2B5EF4-FFF2-40B4-BE49-F238E27FC236}">
                <a16:creationId xmlns:a16="http://schemas.microsoft.com/office/drawing/2014/main" id="{38C5A020-C845-1D63-8F0A-AD04E208EEEC}"/>
              </a:ext>
            </a:extLst>
          </p:cNvPr>
          <p:cNvCxnSpPr>
            <a:cxnSpLocks/>
          </p:cNvCxnSpPr>
          <p:nvPr/>
        </p:nvCxnSpPr>
        <p:spPr>
          <a:xfrm flipV="1">
            <a:off x="10756780" y="2982109"/>
            <a:ext cx="65617" cy="23066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A0CB55B7-0B86-A61A-F422-6D22024C44AE}"/>
              </a:ext>
            </a:extLst>
          </p:cNvPr>
          <p:cNvCxnSpPr>
            <a:cxnSpLocks/>
          </p:cNvCxnSpPr>
          <p:nvPr/>
        </p:nvCxnSpPr>
        <p:spPr>
          <a:xfrm>
            <a:off x="10873197" y="3252411"/>
            <a:ext cx="209550" cy="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0" name="Straight Connector 5129">
            <a:extLst>
              <a:ext uri="{FF2B5EF4-FFF2-40B4-BE49-F238E27FC236}">
                <a16:creationId xmlns:a16="http://schemas.microsoft.com/office/drawing/2014/main" id="{DCC76802-1B79-D13C-F2A1-5DF2B5AA6C97}"/>
              </a:ext>
            </a:extLst>
          </p:cNvPr>
          <p:cNvCxnSpPr>
            <a:cxnSpLocks/>
          </p:cNvCxnSpPr>
          <p:nvPr/>
        </p:nvCxnSpPr>
        <p:spPr>
          <a:xfrm flipH="1">
            <a:off x="10841447" y="3252411"/>
            <a:ext cx="31750" cy="447025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33E7C47C-D7A9-1824-8F1B-416D8347909E}"/>
              </a:ext>
            </a:extLst>
          </p:cNvPr>
          <p:cNvCxnSpPr>
            <a:cxnSpLocks/>
          </p:cNvCxnSpPr>
          <p:nvPr/>
        </p:nvCxnSpPr>
        <p:spPr>
          <a:xfrm>
            <a:off x="11082747" y="3252411"/>
            <a:ext cx="16933" cy="47243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8" name="Straight Connector 5137">
            <a:extLst>
              <a:ext uri="{FF2B5EF4-FFF2-40B4-BE49-F238E27FC236}">
                <a16:creationId xmlns:a16="http://schemas.microsoft.com/office/drawing/2014/main" id="{530AC66A-CAC0-6050-55A6-8CAB55906BCB}"/>
              </a:ext>
            </a:extLst>
          </p:cNvPr>
          <p:cNvCxnSpPr>
            <a:cxnSpLocks/>
          </p:cNvCxnSpPr>
          <p:nvPr/>
        </p:nvCxnSpPr>
        <p:spPr>
          <a:xfrm>
            <a:off x="10841447" y="3699436"/>
            <a:ext cx="16933" cy="364072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Connector 5140">
            <a:extLst>
              <a:ext uri="{FF2B5EF4-FFF2-40B4-BE49-F238E27FC236}">
                <a16:creationId xmlns:a16="http://schemas.microsoft.com/office/drawing/2014/main" id="{742CD72F-3BBF-DE20-4901-5C5C8284587B}"/>
              </a:ext>
            </a:extLst>
          </p:cNvPr>
          <p:cNvCxnSpPr>
            <a:cxnSpLocks/>
          </p:cNvCxnSpPr>
          <p:nvPr/>
        </p:nvCxnSpPr>
        <p:spPr>
          <a:xfrm flipH="1" flipV="1">
            <a:off x="11099680" y="3724841"/>
            <a:ext cx="16933" cy="38100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5" name="Straight Arrow Connector 5144">
            <a:extLst>
              <a:ext uri="{FF2B5EF4-FFF2-40B4-BE49-F238E27FC236}">
                <a16:creationId xmlns:a16="http://schemas.microsoft.com/office/drawing/2014/main" id="{507614F6-D973-A56F-B189-3076D7288702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>
            <a:off x="8572567" y="3258349"/>
            <a:ext cx="1732526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7" name="TextBox 5156">
            <a:extLst>
              <a:ext uri="{FF2B5EF4-FFF2-40B4-BE49-F238E27FC236}">
                <a16:creationId xmlns:a16="http://schemas.microsoft.com/office/drawing/2014/main" id="{D57CF146-8C7F-9DB7-CEA6-E41D9E634E52}"/>
              </a:ext>
            </a:extLst>
          </p:cNvPr>
          <p:cNvSpPr txBox="1"/>
          <p:nvPr/>
        </p:nvSpPr>
        <p:spPr>
          <a:xfrm>
            <a:off x="405944" y="4541017"/>
            <a:ext cx="3715206" cy="165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YOLOv8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frame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</a:rPr>
              <a:t>Theo dõi người qua các khung hình</a:t>
            </a:r>
          </a:p>
        </p:txBody>
      </p:sp>
      <p:sp>
        <p:nvSpPr>
          <p:cNvPr id="5158" name="TextBox 5157">
            <a:extLst>
              <a:ext uri="{FF2B5EF4-FFF2-40B4-BE49-F238E27FC236}">
                <a16:creationId xmlns:a16="http://schemas.microsoft.com/office/drawing/2014/main" id="{E2306207-21E3-ACCC-8A90-55A2F4DB2D34}"/>
              </a:ext>
            </a:extLst>
          </p:cNvPr>
          <p:cNvSpPr txBox="1"/>
          <p:nvPr/>
        </p:nvSpPr>
        <p:spPr>
          <a:xfrm>
            <a:off x="4575958" y="4541017"/>
            <a:ext cx="4790291" cy="157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HRNet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Trích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tọa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keypoints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2D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skeleton 2D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keypoints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2D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này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input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Stage 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59" name="TextBox 5158">
            <a:extLst>
              <a:ext uri="{FF2B5EF4-FFF2-40B4-BE49-F238E27FC236}">
                <a16:creationId xmlns:a16="http://schemas.microsoft.com/office/drawing/2014/main" id="{DBFF19BB-76C8-D953-4468-DB16840080B4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25693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4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Kiến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trúc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mô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hình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Mô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hình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GraphMLP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BD6850-FF41-4660-BAD9-F6116BC53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79766" cy="28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5F4F83-0298-3954-25EC-B2FA49CF3E0B}"/>
              </a:ext>
            </a:extLst>
          </p:cNvPr>
          <p:cNvSpPr/>
          <p:nvPr/>
        </p:nvSpPr>
        <p:spPr>
          <a:xfrm>
            <a:off x="0" y="1567981"/>
            <a:ext cx="7143714" cy="435785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564FE-D460-E347-0E7F-5FEFD86E8D26}"/>
              </a:ext>
            </a:extLst>
          </p:cNvPr>
          <p:cNvSpPr/>
          <p:nvPr/>
        </p:nvSpPr>
        <p:spPr>
          <a:xfrm>
            <a:off x="53439" y="1603609"/>
            <a:ext cx="1698171" cy="4216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Stage 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360B558-D169-29E5-761F-0F3482753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7140" b="8769"/>
          <a:stretch/>
        </p:blipFill>
        <p:spPr>
          <a:xfrm>
            <a:off x="239013" y="2652063"/>
            <a:ext cx="1442328" cy="208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636E83-E4B2-EBCF-1FF9-6BEAF0645A6A}"/>
              </a:ext>
            </a:extLst>
          </p:cNvPr>
          <p:cNvCxnSpPr>
            <a:cxnSpLocks/>
          </p:cNvCxnSpPr>
          <p:nvPr/>
        </p:nvCxnSpPr>
        <p:spPr>
          <a:xfrm>
            <a:off x="851567" y="3018664"/>
            <a:ext cx="23283" cy="106495"/>
          </a:xfrm>
          <a:prstGeom prst="line">
            <a:avLst/>
          </a:prstGeom>
          <a:ln w="1905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C113D7-73F8-E7D3-2C74-4134B32FAFDE}"/>
              </a:ext>
            </a:extLst>
          </p:cNvPr>
          <p:cNvCxnSpPr>
            <a:cxnSpLocks/>
          </p:cNvCxnSpPr>
          <p:nvPr/>
        </p:nvCxnSpPr>
        <p:spPr>
          <a:xfrm>
            <a:off x="874850" y="3125159"/>
            <a:ext cx="59267" cy="333772"/>
          </a:xfrm>
          <a:prstGeom prst="line">
            <a:avLst/>
          </a:prstGeom>
          <a:ln w="1905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491B25-FCF7-90F2-4420-772864531407}"/>
              </a:ext>
            </a:extLst>
          </p:cNvPr>
          <p:cNvCxnSpPr>
            <a:cxnSpLocks/>
          </p:cNvCxnSpPr>
          <p:nvPr/>
        </p:nvCxnSpPr>
        <p:spPr>
          <a:xfrm flipH="1">
            <a:off x="910833" y="3458931"/>
            <a:ext cx="23284" cy="230303"/>
          </a:xfrm>
          <a:prstGeom prst="line">
            <a:avLst/>
          </a:prstGeom>
          <a:ln w="1905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41EB3DD-D3F7-8294-5116-2BB30495ABAF}"/>
              </a:ext>
            </a:extLst>
          </p:cNvPr>
          <p:cNvCxnSpPr>
            <a:cxnSpLocks/>
          </p:cNvCxnSpPr>
          <p:nvPr/>
        </p:nvCxnSpPr>
        <p:spPr>
          <a:xfrm flipH="1">
            <a:off x="737267" y="3156382"/>
            <a:ext cx="137583" cy="57016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87823A-6D87-40D2-9B49-E778B284AC0A}"/>
              </a:ext>
            </a:extLst>
          </p:cNvPr>
          <p:cNvCxnSpPr>
            <a:cxnSpLocks/>
          </p:cNvCxnSpPr>
          <p:nvPr/>
        </p:nvCxnSpPr>
        <p:spPr>
          <a:xfrm>
            <a:off x="874850" y="3156382"/>
            <a:ext cx="201083" cy="25266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4265FFF-8F68-CC21-1AA5-29C19B85001C}"/>
              </a:ext>
            </a:extLst>
          </p:cNvPr>
          <p:cNvCxnSpPr>
            <a:cxnSpLocks/>
          </p:cNvCxnSpPr>
          <p:nvPr/>
        </p:nvCxnSpPr>
        <p:spPr>
          <a:xfrm>
            <a:off x="1075933" y="3181648"/>
            <a:ext cx="171450" cy="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B05941-FFE6-F091-DBE7-06E043F87ADF}"/>
              </a:ext>
            </a:extLst>
          </p:cNvPr>
          <p:cNvCxnSpPr>
            <a:cxnSpLocks/>
          </p:cNvCxnSpPr>
          <p:nvPr/>
        </p:nvCxnSpPr>
        <p:spPr>
          <a:xfrm flipH="1" flipV="1">
            <a:off x="1150017" y="3141431"/>
            <a:ext cx="97366" cy="40217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Straight Connector 5119">
            <a:extLst>
              <a:ext uri="{FF2B5EF4-FFF2-40B4-BE49-F238E27FC236}">
                <a16:creationId xmlns:a16="http://schemas.microsoft.com/office/drawing/2014/main" id="{17AB936C-DAE0-FB5D-A2BD-37F270E7608E}"/>
              </a:ext>
            </a:extLst>
          </p:cNvPr>
          <p:cNvCxnSpPr>
            <a:cxnSpLocks/>
          </p:cNvCxnSpPr>
          <p:nvPr/>
        </p:nvCxnSpPr>
        <p:spPr>
          <a:xfrm flipH="1">
            <a:off x="690700" y="3213398"/>
            <a:ext cx="46567" cy="22860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Connector 5122">
            <a:extLst>
              <a:ext uri="{FF2B5EF4-FFF2-40B4-BE49-F238E27FC236}">
                <a16:creationId xmlns:a16="http://schemas.microsoft.com/office/drawing/2014/main" id="{38C5A020-C845-1D63-8F0A-AD04E208EEEC}"/>
              </a:ext>
            </a:extLst>
          </p:cNvPr>
          <p:cNvCxnSpPr>
            <a:cxnSpLocks/>
          </p:cNvCxnSpPr>
          <p:nvPr/>
        </p:nvCxnSpPr>
        <p:spPr>
          <a:xfrm flipV="1">
            <a:off x="690700" y="3418932"/>
            <a:ext cx="65617" cy="23066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A0CB55B7-0B86-A61A-F422-6D22024C44AE}"/>
              </a:ext>
            </a:extLst>
          </p:cNvPr>
          <p:cNvCxnSpPr>
            <a:cxnSpLocks/>
          </p:cNvCxnSpPr>
          <p:nvPr/>
        </p:nvCxnSpPr>
        <p:spPr>
          <a:xfrm>
            <a:off x="807117" y="3689234"/>
            <a:ext cx="209550" cy="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0" name="Straight Connector 5129">
            <a:extLst>
              <a:ext uri="{FF2B5EF4-FFF2-40B4-BE49-F238E27FC236}">
                <a16:creationId xmlns:a16="http://schemas.microsoft.com/office/drawing/2014/main" id="{DCC76802-1B79-D13C-F2A1-5DF2B5AA6C97}"/>
              </a:ext>
            </a:extLst>
          </p:cNvPr>
          <p:cNvCxnSpPr>
            <a:cxnSpLocks/>
          </p:cNvCxnSpPr>
          <p:nvPr/>
        </p:nvCxnSpPr>
        <p:spPr>
          <a:xfrm flipH="1">
            <a:off x="775367" y="3689234"/>
            <a:ext cx="31750" cy="447025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33E7C47C-D7A9-1824-8F1B-416D8347909E}"/>
              </a:ext>
            </a:extLst>
          </p:cNvPr>
          <p:cNvCxnSpPr>
            <a:cxnSpLocks/>
          </p:cNvCxnSpPr>
          <p:nvPr/>
        </p:nvCxnSpPr>
        <p:spPr>
          <a:xfrm>
            <a:off x="1016667" y="3689234"/>
            <a:ext cx="16933" cy="47243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8" name="Straight Connector 5137">
            <a:extLst>
              <a:ext uri="{FF2B5EF4-FFF2-40B4-BE49-F238E27FC236}">
                <a16:creationId xmlns:a16="http://schemas.microsoft.com/office/drawing/2014/main" id="{530AC66A-CAC0-6050-55A6-8CAB55906BCB}"/>
              </a:ext>
            </a:extLst>
          </p:cNvPr>
          <p:cNvCxnSpPr>
            <a:cxnSpLocks/>
          </p:cNvCxnSpPr>
          <p:nvPr/>
        </p:nvCxnSpPr>
        <p:spPr>
          <a:xfrm>
            <a:off x="775367" y="4136259"/>
            <a:ext cx="16933" cy="364072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Connector 5140">
            <a:extLst>
              <a:ext uri="{FF2B5EF4-FFF2-40B4-BE49-F238E27FC236}">
                <a16:creationId xmlns:a16="http://schemas.microsoft.com/office/drawing/2014/main" id="{742CD72F-3BBF-DE20-4901-5C5C8284587B}"/>
              </a:ext>
            </a:extLst>
          </p:cNvPr>
          <p:cNvCxnSpPr>
            <a:cxnSpLocks/>
          </p:cNvCxnSpPr>
          <p:nvPr/>
        </p:nvCxnSpPr>
        <p:spPr>
          <a:xfrm flipH="1" flipV="1">
            <a:off x="1033600" y="4161664"/>
            <a:ext cx="16933" cy="38100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4D2AE87-FA40-4606-8847-D005E7D56E56}"/>
              </a:ext>
            </a:extLst>
          </p:cNvPr>
          <p:cNvCxnSpPr>
            <a:cxnSpLocks/>
            <a:stCxn id="39" idx="2"/>
            <a:endCxn id="7" idx="2"/>
          </p:cNvCxnSpPr>
          <p:nvPr/>
        </p:nvCxnSpPr>
        <p:spPr>
          <a:xfrm rot="16200000" flipH="1">
            <a:off x="2370182" y="3328274"/>
            <a:ext cx="884333" cy="3704343"/>
          </a:xfrm>
          <a:prstGeom prst="curvedConnector3">
            <a:avLst>
              <a:gd name="adj1" fmla="val 1258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463B698-76CA-9683-0D50-0621F6E30EE2}"/>
              </a:ext>
            </a:extLst>
          </p:cNvPr>
          <p:cNvSpPr/>
          <p:nvPr/>
        </p:nvSpPr>
        <p:spPr>
          <a:xfrm>
            <a:off x="2744543" y="2825246"/>
            <a:ext cx="3828822" cy="3974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 Head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3BA4D11-D906-98A7-D449-E3649CC4EA5D}"/>
              </a:ext>
            </a:extLst>
          </p:cNvPr>
          <p:cNvSpPr/>
          <p:nvPr/>
        </p:nvSpPr>
        <p:spPr>
          <a:xfrm>
            <a:off x="3004457" y="4754856"/>
            <a:ext cx="166254" cy="26047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0DB431-AD63-E14C-96AB-DCC105C6A641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087584" y="4542664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D1CA3A-CED2-E929-9F35-787C60CFB6F0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3087584" y="5015335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1CC5A4E7-FE1B-80A0-C476-435401525011}"/>
              </a:ext>
            </a:extLst>
          </p:cNvPr>
          <p:cNvSpPr/>
          <p:nvPr/>
        </p:nvSpPr>
        <p:spPr>
          <a:xfrm>
            <a:off x="3405250" y="4754856"/>
            <a:ext cx="166254" cy="26047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9CB7B21-C83A-FFF4-2100-C5C4DE0B561E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3488377" y="4542664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3A86382-D38A-EE12-F883-1D7E45776C98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3488377" y="5015335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C4FB833-FA35-4A6A-A2C7-197C3FDB4A1C}"/>
              </a:ext>
            </a:extLst>
          </p:cNvPr>
          <p:cNvSpPr/>
          <p:nvPr/>
        </p:nvSpPr>
        <p:spPr>
          <a:xfrm>
            <a:off x="3806043" y="4754856"/>
            <a:ext cx="166254" cy="2604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B819012-1081-D206-458B-2AD25A6632E1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3889170" y="4542664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1788B7-8D22-5CA7-86F6-761C8C1D7026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3889170" y="5015335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CCAC3BE-C481-43E4-5B1A-2CE5AFEF8DC4}"/>
              </a:ext>
            </a:extLst>
          </p:cNvPr>
          <p:cNvSpPr/>
          <p:nvPr/>
        </p:nvSpPr>
        <p:spPr>
          <a:xfrm>
            <a:off x="4206835" y="4754856"/>
            <a:ext cx="166254" cy="260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C96649-9C8E-647C-ED5A-977467BD6A3A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4289962" y="4542664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B81791-8B62-640A-A326-4499642A55A2}"/>
              </a:ext>
            </a:extLst>
          </p:cNvPr>
          <p:cNvCxnSpPr>
            <a:cxnSpLocks/>
            <a:stCxn id="57" idx="4"/>
          </p:cNvCxnSpPr>
          <p:nvPr/>
        </p:nvCxnSpPr>
        <p:spPr>
          <a:xfrm>
            <a:off x="4289962" y="5015335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F9CC3506-C677-A658-63DE-7DE252C7E925}"/>
              </a:ext>
            </a:extLst>
          </p:cNvPr>
          <p:cNvSpPr/>
          <p:nvPr/>
        </p:nvSpPr>
        <p:spPr>
          <a:xfrm>
            <a:off x="4833259" y="4759403"/>
            <a:ext cx="166254" cy="26047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67A0739-E3E4-B1A4-D8D1-AFF987AF8FC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4916386" y="4547211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81192E-39C8-71DB-26A8-93C99DDE1CA1}"/>
              </a:ext>
            </a:extLst>
          </p:cNvPr>
          <p:cNvCxnSpPr>
            <a:cxnSpLocks/>
            <a:stCxn id="61" idx="4"/>
          </p:cNvCxnSpPr>
          <p:nvPr/>
        </p:nvCxnSpPr>
        <p:spPr>
          <a:xfrm>
            <a:off x="4916386" y="5019882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Oval 5120">
            <a:extLst>
              <a:ext uri="{FF2B5EF4-FFF2-40B4-BE49-F238E27FC236}">
                <a16:creationId xmlns:a16="http://schemas.microsoft.com/office/drawing/2014/main" id="{5EAA585B-EB7B-0C96-4006-310CDE316853}"/>
              </a:ext>
            </a:extLst>
          </p:cNvPr>
          <p:cNvSpPr/>
          <p:nvPr/>
        </p:nvSpPr>
        <p:spPr>
          <a:xfrm>
            <a:off x="5207817" y="4763794"/>
            <a:ext cx="166254" cy="26047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22" name="Straight Arrow Connector 5121">
            <a:extLst>
              <a:ext uri="{FF2B5EF4-FFF2-40B4-BE49-F238E27FC236}">
                <a16:creationId xmlns:a16="http://schemas.microsoft.com/office/drawing/2014/main" id="{D2922D5B-8405-8DCD-3304-287544CE6012}"/>
              </a:ext>
            </a:extLst>
          </p:cNvPr>
          <p:cNvCxnSpPr>
            <a:cxnSpLocks/>
            <a:stCxn id="5121" idx="0"/>
          </p:cNvCxnSpPr>
          <p:nvPr/>
        </p:nvCxnSpPr>
        <p:spPr>
          <a:xfrm flipV="1">
            <a:off x="5290944" y="4551602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4" name="Straight Connector 5123">
            <a:extLst>
              <a:ext uri="{FF2B5EF4-FFF2-40B4-BE49-F238E27FC236}">
                <a16:creationId xmlns:a16="http://schemas.microsoft.com/office/drawing/2014/main" id="{C69CC1EC-88CA-8455-F914-BF212B99742D}"/>
              </a:ext>
            </a:extLst>
          </p:cNvPr>
          <p:cNvCxnSpPr>
            <a:cxnSpLocks/>
            <a:stCxn id="5121" idx="4"/>
          </p:cNvCxnSpPr>
          <p:nvPr/>
        </p:nvCxnSpPr>
        <p:spPr>
          <a:xfrm>
            <a:off x="5290944" y="5024273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Oval 5124">
            <a:extLst>
              <a:ext uri="{FF2B5EF4-FFF2-40B4-BE49-F238E27FC236}">
                <a16:creationId xmlns:a16="http://schemas.microsoft.com/office/drawing/2014/main" id="{30C21C0F-7936-F58F-58E1-44BE84E8EF69}"/>
              </a:ext>
            </a:extLst>
          </p:cNvPr>
          <p:cNvSpPr/>
          <p:nvPr/>
        </p:nvSpPr>
        <p:spPr>
          <a:xfrm>
            <a:off x="5585163" y="4763794"/>
            <a:ext cx="166254" cy="26047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26" name="Straight Arrow Connector 5125">
            <a:extLst>
              <a:ext uri="{FF2B5EF4-FFF2-40B4-BE49-F238E27FC236}">
                <a16:creationId xmlns:a16="http://schemas.microsoft.com/office/drawing/2014/main" id="{BF1FC7B3-E174-B00E-43AB-2484A8C334F5}"/>
              </a:ext>
            </a:extLst>
          </p:cNvPr>
          <p:cNvCxnSpPr>
            <a:cxnSpLocks/>
            <a:stCxn id="5125" idx="0"/>
          </p:cNvCxnSpPr>
          <p:nvPr/>
        </p:nvCxnSpPr>
        <p:spPr>
          <a:xfrm flipV="1">
            <a:off x="5668290" y="4551602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8" name="Straight Connector 5127">
            <a:extLst>
              <a:ext uri="{FF2B5EF4-FFF2-40B4-BE49-F238E27FC236}">
                <a16:creationId xmlns:a16="http://schemas.microsoft.com/office/drawing/2014/main" id="{05570CD5-FEA2-3232-8455-9E0EA5B92DB4}"/>
              </a:ext>
            </a:extLst>
          </p:cNvPr>
          <p:cNvCxnSpPr>
            <a:cxnSpLocks/>
            <a:stCxn id="5125" idx="4"/>
          </p:cNvCxnSpPr>
          <p:nvPr/>
        </p:nvCxnSpPr>
        <p:spPr>
          <a:xfrm>
            <a:off x="5668290" y="5024273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9" name="Oval 5128">
            <a:extLst>
              <a:ext uri="{FF2B5EF4-FFF2-40B4-BE49-F238E27FC236}">
                <a16:creationId xmlns:a16="http://schemas.microsoft.com/office/drawing/2014/main" id="{FEAE54BD-BBB5-B1F7-4FB4-A3042C4E957B}"/>
              </a:ext>
            </a:extLst>
          </p:cNvPr>
          <p:cNvSpPr/>
          <p:nvPr/>
        </p:nvSpPr>
        <p:spPr>
          <a:xfrm>
            <a:off x="5961063" y="4759556"/>
            <a:ext cx="166254" cy="26047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31" name="Straight Arrow Connector 5130">
            <a:extLst>
              <a:ext uri="{FF2B5EF4-FFF2-40B4-BE49-F238E27FC236}">
                <a16:creationId xmlns:a16="http://schemas.microsoft.com/office/drawing/2014/main" id="{ED0E04CE-991D-C6F4-6457-0E7480736C84}"/>
              </a:ext>
            </a:extLst>
          </p:cNvPr>
          <p:cNvCxnSpPr>
            <a:cxnSpLocks/>
            <a:stCxn id="5129" idx="0"/>
          </p:cNvCxnSpPr>
          <p:nvPr/>
        </p:nvCxnSpPr>
        <p:spPr>
          <a:xfrm flipV="1">
            <a:off x="6044190" y="4547364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Straight Connector 5131">
            <a:extLst>
              <a:ext uri="{FF2B5EF4-FFF2-40B4-BE49-F238E27FC236}">
                <a16:creationId xmlns:a16="http://schemas.microsoft.com/office/drawing/2014/main" id="{D229F998-3EFB-B0C6-C9C8-CE886080C496}"/>
              </a:ext>
            </a:extLst>
          </p:cNvPr>
          <p:cNvCxnSpPr>
            <a:cxnSpLocks/>
            <a:stCxn id="5129" idx="4"/>
          </p:cNvCxnSpPr>
          <p:nvPr/>
        </p:nvCxnSpPr>
        <p:spPr>
          <a:xfrm>
            <a:off x="6044190" y="5020035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C4C083-A10C-2F10-0BEB-6B7DB0B74499}"/>
              </a:ext>
            </a:extLst>
          </p:cNvPr>
          <p:cNvSpPr/>
          <p:nvPr/>
        </p:nvSpPr>
        <p:spPr>
          <a:xfrm>
            <a:off x="2750109" y="5225142"/>
            <a:ext cx="3828822" cy="3974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Skeleton Embeddings</a:t>
            </a:r>
          </a:p>
        </p:txBody>
      </p:sp>
      <p:cxnSp>
        <p:nvCxnSpPr>
          <p:cNvPr id="5134" name="Straight Arrow Connector 5133">
            <a:extLst>
              <a:ext uri="{FF2B5EF4-FFF2-40B4-BE49-F238E27FC236}">
                <a16:creationId xmlns:a16="http://schemas.microsoft.com/office/drawing/2014/main" id="{688577EA-4785-F2CC-BA3A-539D06FF2444}"/>
              </a:ext>
            </a:extLst>
          </p:cNvPr>
          <p:cNvCxnSpPr>
            <a:cxnSpLocks/>
          </p:cNvCxnSpPr>
          <p:nvPr/>
        </p:nvCxnSpPr>
        <p:spPr>
          <a:xfrm flipV="1">
            <a:off x="3087584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2" name="Straight Arrow Connector 5141">
            <a:extLst>
              <a:ext uri="{FF2B5EF4-FFF2-40B4-BE49-F238E27FC236}">
                <a16:creationId xmlns:a16="http://schemas.microsoft.com/office/drawing/2014/main" id="{0D1585D9-778F-24DD-1747-C9B04AA87B9C}"/>
              </a:ext>
            </a:extLst>
          </p:cNvPr>
          <p:cNvCxnSpPr>
            <a:cxnSpLocks/>
          </p:cNvCxnSpPr>
          <p:nvPr/>
        </p:nvCxnSpPr>
        <p:spPr>
          <a:xfrm flipV="1">
            <a:off x="3488377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3" name="Straight Arrow Connector 5142">
            <a:extLst>
              <a:ext uri="{FF2B5EF4-FFF2-40B4-BE49-F238E27FC236}">
                <a16:creationId xmlns:a16="http://schemas.microsoft.com/office/drawing/2014/main" id="{9BB0CA27-3B7D-08A8-A198-5F27B160F334}"/>
              </a:ext>
            </a:extLst>
          </p:cNvPr>
          <p:cNvCxnSpPr>
            <a:cxnSpLocks/>
          </p:cNvCxnSpPr>
          <p:nvPr/>
        </p:nvCxnSpPr>
        <p:spPr>
          <a:xfrm flipV="1">
            <a:off x="3889170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4" name="Straight Arrow Connector 5143">
            <a:extLst>
              <a:ext uri="{FF2B5EF4-FFF2-40B4-BE49-F238E27FC236}">
                <a16:creationId xmlns:a16="http://schemas.microsoft.com/office/drawing/2014/main" id="{5A2BF575-A591-A6B0-E3B9-5863552DD473}"/>
              </a:ext>
            </a:extLst>
          </p:cNvPr>
          <p:cNvCxnSpPr>
            <a:cxnSpLocks/>
          </p:cNvCxnSpPr>
          <p:nvPr/>
        </p:nvCxnSpPr>
        <p:spPr>
          <a:xfrm flipV="1">
            <a:off x="4289962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6" name="Straight Arrow Connector 5145">
            <a:extLst>
              <a:ext uri="{FF2B5EF4-FFF2-40B4-BE49-F238E27FC236}">
                <a16:creationId xmlns:a16="http://schemas.microsoft.com/office/drawing/2014/main" id="{17607E59-A5EF-A288-105D-1753165D883F}"/>
              </a:ext>
            </a:extLst>
          </p:cNvPr>
          <p:cNvCxnSpPr>
            <a:cxnSpLocks/>
          </p:cNvCxnSpPr>
          <p:nvPr/>
        </p:nvCxnSpPr>
        <p:spPr>
          <a:xfrm flipV="1">
            <a:off x="4916386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7" name="Straight Arrow Connector 5146">
            <a:extLst>
              <a:ext uri="{FF2B5EF4-FFF2-40B4-BE49-F238E27FC236}">
                <a16:creationId xmlns:a16="http://schemas.microsoft.com/office/drawing/2014/main" id="{BCA49BD6-F3DC-E972-C988-AB7A07212F6F}"/>
              </a:ext>
            </a:extLst>
          </p:cNvPr>
          <p:cNvCxnSpPr>
            <a:cxnSpLocks/>
          </p:cNvCxnSpPr>
          <p:nvPr/>
        </p:nvCxnSpPr>
        <p:spPr>
          <a:xfrm flipV="1">
            <a:off x="5294399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8" name="Straight Arrow Connector 5147">
            <a:extLst>
              <a:ext uri="{FF2B5EF4-FFF2-40B4-BE49-F238E27FC236}">
                <a16:creationId xmlns:a16="http://schemas.microsoft.com/office/drawing/2014/main" id="{8ED35B32-2ECE-0E5B-E1F8-78FC2AAD65E4}"/>
              </a:ext>
            </a:extLst>
          </p:cNvPr>
          <p:cNvCxnSpPr>
            <a:cxnSpLocks/>
          </p:cNvCxnSpPr>
          <p:nvPr/>
        </p:nvCxnSpPr>
        <p:spPr>
          <a:xfrm flipV="1">
            <a:off x="5668290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9" name="Straight Arrow Connector 5148">
            <a:extLst>
              <a:ext uri="{FF2B5EF4-FFF2-40B4-BE49-F238E27FC236}">
                <a16:creationId xmlns:a16="http://schemas.microsoft.com/office/drawing/2014/main" id="{724DE2FD-C089-09BB-0464-C1589E42468D}"/>
              </a:ext>
            </a:extLst>
          </p:cNvPr>
          <p:cNvCxnSpPr>
            <a:cxnSpLocks/>
          </p:cNvCxnSpPr>
          <p:nvPr/>
        </p:nvCxnSpPr>
        <p:spPr>
          <a:xfrm flipV="1">
            <a:off x="6054141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EC501B-6419-87F0-DD0A-B10BD334C0EE}"/>
              </a:ext>
            </a:extLst>
          </p:cNvPr>
          <p:cNvSpPr/>
          <p:nvPr/>
        </p:nvSpPr>
        <p:spPr>
          <a:xfrm>
            <a:off x="2744543" y="3588608"/>
            <a:ext cx="3828822" cy="95644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 x GraphMLP Layers</a:t>
            </a:r>
          </a:p>
        </p:txBody>
      </p:sp>
      <p:sp>
        <p:nvSpPr>
          <p:cNvPr id="5150" name="TextBox 5149">
            <a:extLst>
              <a:ext uri="{FF2B5EF4-FFF2-40B4-BE49-F238E27FC236}">
                <a16:creationId xmlns:a16="http://schemas.microsoft.com/office/drawing/2014/main" id="{E018EAEF-1557-C11C-F8B2-753A95107FB1}"/>
              </a:ext>
            </a:extLst>
          </p:cNvPr>
          <p:cNvSpPr txBox="1"/>
          <p:nvPr/>
        </p:nvSpPr>
        <p:spPr>
          <a:xfrm>
            <a:off x="4435368" y="31851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151" name="TextBox 5150">
            <a:extLst>
              <a:ext uri="{FF2B5EF4-FFF2-40B4-BE49-F238E27FC236}">
                <a16:creationId xmlns:a16="http://schemas.microsoft.com/office/drawing/2014/main" id="{FB35DAFB-8BF4-3E57-2B8C-7E77D4552B5E}"/>
              </a:ext>
            </a:extLst>
          </p:cNvPr>
          <p:cNvSpPr txBox="1"/>
          <p:nvPr/>
        </p:nvSpPr>
        <p:spPr>
          <a:xfrm>
            <a:off x="4449790" y="46576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5153" name="Picture 5152">
            <a:extLst>
              <a:ext uri="{FF2B5EF4-FFF2-40B4-BE49-F238E27FC236}">
                <a16:creationId xmlns:a16="http://schemas.microsoft.com/office/drawing/2014/main" id="{D833FCE0-BB6B-46D4-4435-C9FEB78F91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2" t="9486"/>
          <a:stretch/>
        </p:blipFill>
        <p:spPr>
          <a:xfrm>
            <a:off x="4184072" y="1681828"/>
            <a:ext cx="949764" cy="890799"/>
          </a:xfrm>
          <a:prstGeom prst="rect">
            <a:avLst/>
          </a:prstGeom>
        </p:spPr>
      </p:pic>
      <p:cxnSp>
        <p:nvCxnSpPr>
          <p:cNvPr id="5154" name="Straight Arrow Connector 5153">
            <a:extLst>
              <a:ext uri="{FF2B5EF4-FFF2-40B4-BE49-F238E27FC236}">
                <a16:creationId xmlns:a16="http://schemas.microsoft.com/office/drawing/2014/main" id="{474F40F4-D913-23BE-E0F0-9788B932F7F5}"/>
              </a:ext>
            </a:extLst>
          </p:cNvPr>
          <p:cNvCxnSpPr>
            <a:cxnSpLocks/>
            <a:stCxn id="22" idx="0"/>
            <a:endCxn id="5153" idx="2"/>
          </p:cNvCxnSpPr>
          <p:nvPr/>
        </p:nvCxnSpPr>
        <p:spPr>
          <a:xfrm flipV="1">
            <a:off x="4658954" y="2572627"/>
            <a:ext cx="0" cy="2526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9" name="TextBox 5208">
            <a:extLst>
              <a:ext uri="{FF2B5EF4-FFF2-40B4-BE49-F238E27FC236}">
                <a16:creationId xmlns:a16="http://schemas.microsoft.com/office/drawing/2014/main" id="{3F15D04B-EB46-6E1B-BBEC-0465802CC533}"/>
              </a:ext>
            </a:extLst>
          </p:cNvPr>
          <p:cNvSpPr txBox="1"/>
          <p:nvPr/>
        </p:nvSpPr>
        <p:spPr>
          <a:xfrm>
            <a:off x="7521726" y="1834217"/>
            <a:ext cx="4790291" cy="2724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Skeleton Embedding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Mỗi khớp → một </a:t>
            </a:r>
            <a:r>
              <a:rPr lang="vi-VN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vector</a:t>
            </a: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đặc trưng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Chuẩn bị cho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lớp</a:t>
            </a: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vi-VN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GraphMLP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Prediction Head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 lớp Linear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tọa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10" name="TextBox 5209">
            <a:extLst>
              <a:ext uri="{FF2B5EF4-FFF2-40B4-BE49-F238E27FC236}">
                <a16:creationId xmlns:a16="http://schemas.microsoft.com/office/drawing/2014/main" id="{AD1DA190-02C0-7A1C-D063-3656E878D54C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86482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4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Kiến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trúc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mô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hình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Mô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hình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GraphMLP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BD6850-FF41-4660-BAD9-F6116BC53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79766" cy="28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5F4F83-0298-3954-25EC-B2FA49CF3E0B}"/>
              </a:ext>
            </a:extLst>
          </p:cNvPr>
          <p:cNvSpPr/>
          <p:nvPr/>
        </p:nvSpPr>
        <p:spPr>
          <a:xfrm>
            <a:off x="0" y="1567981"/>
            <a:ext cx="7143714" cy="435785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564FE-D460-E347-0E7F-5FEFD86E8D26}"/>
              </a:ext>
            </a:extLst>
          </p:cNvPr>
          <p:cNvSpPr/>
          <p:nvPr/>
        </p:nvSpPr>
        <p:spPr>
          <a:xfrm>
            <a:off x="53439" y="1603609"/>
            <a:ext cx="1698171" cy="4216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Stage 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360B558-D169-29E5-761F-0F3482753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7140" b="8769"/>
          <a:stretch/>
        </p:blipFill>
        <p:spPr>
          <a:xfrm>
            <a:off x="239013" y="2652063"/>
            <a:ext cx="1442328" cy="208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636E83-E4B2-EBCF-1FF9-6BEAF0645A6A}"/>
              </a:ext>
            </a:extLst>
          </p:cNvPr>
          <p:cNvCxnSpPr>
            <a:cxnSpLocks/>
          </p:cNvCxnSpPr>
          <p:nvPr/>
        </p:nvCxnSpPr>
        <p:spPr>
          <a:xfrm>
            <a:off x="851567" y="3018664"/>
            <a:ext cx="23283" cy="106495"/>
          </a:xfrm>
          <a:prstGeom prst="line">
            <a:avLst/>
          </a:prstGeom>
          <a:ln w="1905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C113D7-73F8-E7D3-2C74-4134B32FAFDE}"/>
              </a:ext>
            </a:extLst>
          </p:cNvPr>
          <p:cNvCxnSpPr>
            <a:cxnSpLocks/>
          </p:cNvCxnSpPr>
          <p:nvPr/>
        </p:nvCxnSpPr>
        <p:spPr>
          <a:xfrm>
            <a:off x="874850" y="3125159"/>
            <a:ext cx="59267" cy="333772"/>
          </a:xfrm>
          <a:prstGeom prst="line">
            <a:avLst/>
          </a:prstGeom>
          <a:ln w="1905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491B25-FCF7-90F2-4420-772864531407}"/>
              </a:ext>
            </a:extLst>
          </p:cNvPr>
          <p:cNvCxnSpPr>
            <a:cxnSpLocks/>
          </p:cNvCxnSpPr>
          <p:nvPr/>
        </p:nvCxnSpPr>
        <p:spPr>
          <a:xfrm flipH="1">
            <a:off x="910833" y="3458931"/>
            <a:ext cx="23284" cy="230303"/>
          </a:xfrm>
          <a:prstGeom prst="line">
            <a:avLst/>
          </a:prstGeom>
          <a:ln w="1905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41EB3DD-D3F7-8294-5116-2BB30495ABAF}"/>
              </a:ext>
            </a:extLst>
          </p:cNvPr>
          <p:cNvCxnSpPr>
            <a:cxnSpLocks/>
          </p:cNvCxnSpPr>
          <p:nvPr/>
        </p:nvCxnSpPr>
        <p:spPr>
          <a:xfrm flipH="1">
            <a:off x="737267" y="3156382"/>
            <a:ext cx="137583" cy="57016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87823A-6D87-40D2-9B49-E778B284AC0A}"/>
              </a:ext>
            </a:extLst>
          </p:cNvPr>
          <p:cNvCxnSpPr>
            <a:cxnSpLocks/>
          </p:cNvCxnSpPr>
          <p:nvPr/>
        </p:nvCxnSpPr>
        <p:spPr>
          <a:xfrm>
            <a:off x="874850" y="3156382"/>
            <a:ext cx="201083" cy="25266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4265FFF-8F68-CC21-1AA5-29C19B85001C}"/>
              </a:ext>
            </a:extLst>
          </p:cNvPr>
          <p:cNvCxnSpPr>
            <a:cxnSpLocks/>
          </p:cNvCxnSpPr>
          <p:nvPr/>
        </p:nvCxnSpPr>
        <p:spPr>
          <a:xfrm>
            <a:off x="1075933" y="3181648"/>
            <a:ext cx="171450" cy="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B05941-FFE6-F091-DBE7-06E043F87ADF}"/>
              </a:ext>
            </a:extLst>
          </p:cNvPr>
          <p:cNvCxnSpPr>
            <a:cxnSpLocks/>
          </p:cNvCxnSpPr>
          <p:nvPr/>
        </p:nvCxnSpPr>
        <p:spPr>
          <a:xfrm flipH="1" flipV="1">
            <a:off x="1150017" y="3141431"/>
            <a:ext cx="97366" cy="40217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Straight Connector 5119">
            <a:extLst>
              <a:ext uri="{FF2B5EF4-FFF2-40B4-BE49-F238E27FC236}">
                <a16:creationId xmlns:a16="http://schemas.microsoft.com/office/drawing/2014/main" id="{17AB936C-DAE0-FB5D-A2BD-37F270E7608E}"/>
              </a:ext>
            </a:extLst>
          </p:cNvPr>
          <p:cNvCxnSpPr>
            <a:cxnSpLocks/>
          </p:cNvCxnSpPr>
          <p:nvPr/>
        </p:nvCxnSpPr>
        <p:spPr>
          <a:xfrm flipH="1">
            <a:off x="690700" y="3213398"/>
            <a:ext cx="46567" cy="22860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Connector 5122">
            <a:extLst>
              <a:ext uri="{FF2B5EF4-FFF2-40B4-BE49-F238E27FC236}">
                <a16:creationId xmlns:a16="http://schemas.microsoft.com/office/drawing/2014/main" id="{38C5A020-C845-1D63-8F0A-AD04E208EEEC}"/>
              </a:ext>
            </a:extLst>
          </p:cNvPr>
          <p:cNvCxnSpPr>
            <a:cxnSpLocks/>
          </p:cNvCxnSpPr>
          <p:nvPr/>
        </p:nvCxnSpPr>
        <p:spPr>
          <a:xfrm flipV="1">
            <a:off x="690700" y="3418932"/>
            <a:ext cx="65617" cy="23066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A0CB55B7-0B86-A61A-F422-6D22024C44AE}"/>
              </a:ext>
            </a:extLst>
          </p:cNvPr>
          <p:cNvCxnSpPr>
            <a:cxnSpLocks/>
          </p:cNvCxnSpPr>
          <p:nvPr/>
        </p:nvCxnSpPr>
        <p:spPr>
          <a:xfrm>
            <a:off x="807117" y="3689234"/>
            <a:ext cx="209550" cy="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0" name="Straight Connector 5129">
            <a:extLst>
              <a:ext uri="{FF2B5EF4-FFF2-40B4-BE49-F238E27FC236}">
                <a16:creationId xmlns:a16="http://schemas.microsoft.com/office/drawing/2014/main" id="{DCC76802-1B79-D13C-F2A1-5DF2B5AA6C97}"/>
              </a:ext>
            </a:extLst>
          </p:cNvPr>
          <p:cNvCxnSpPr>
            <a:cxnSpLocks/>
          </p:cNvCxnSpPr>
          <p:nvPr/>
        </p:nvCxnSpPr>
        <p:spPr>
          <a:xfrm flipH="1">
            <a:off x="775367" y="3689234"/>
            <a:ext cx="31750" cy="447025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33E7C47C-D7A9-1824-8F1B-416D8347909E}"/>
              </a:ext>
            </a:extLst>
          </p:cNvPr>
          <p:cNvCxnSpPr>
            <a:cxnSpLocks/>
          </p:cNvCxnSpPr>
          <p:nvPr/>
        </p:nvCxnSpPr>
        <p:spPr>
          <a:xfrm>
            <a:off x="1016667" y="3689234"/>
            <a:ext cx="16933" cy="47243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8" name="Straight Connector 5137">
            <a:extLst>
              <a:ext uri="{FF2B5EF4-FFF2-40B4-BE49-F238E27FC236}">
                <a16:creationId xmlns:a16="http://schemas.microsoft.com/office/drawing/2014/main" id="{530AC66A-CAC0-6050-55A6-8CAB55906BCB}"/>
              </a:ext>
            </a:extLst>
          </p:cNvPr>
          <p:cNvCxnSpPr>
            <a:cxnSpLocks/>
          </p:cNvCxnSpPr>
          <p:nvPr/>
        </p:nvCxnSpPr>
        <p:spPr>
          <a:xfrm>
            <a:off x="775367" y="4136259"/>
            <a:ext cx="16933" cy="364072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Connector 5140">
            <a:extLst>
              <a:ext uri="{FF2B5EF4-FFF2-40B4-BE49-F238E27FC236}">
                <a16:creationId xmlns:a16="http://schemas.microsoft.com/office/drawing/2014/main" id="{742CD72F-3BBF-DE20-4901-5C5C8284587B}"/>
              </a:ext>
            </a:extLst>
          </p:cNvPr>
          <p:cNvCxnSpPr>
            <a:cxnSpLocks/>
          </p:cNvCxnSpPr>
          <p:nvPr/>
        </p:nvCxnSpPr>
        <p:spPr>
          <a:xfrm flipH="1" flipV="1">
            <a:off x="1033600" y="4161664"/>
            <a:ext cx="16933" cy="381000"/>
          </a:xfrm>
          <a:prstGeom prst="line">
            <a:avLst/>
          </a:prstGeom>
          <a:ln w="19050">
            <a:solidFill>
              <a:srgbClr val="7F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4D2AE87-FA40-4606-8847-D005E7D56E56}"/>
              </a:ext>
            </a:extLst>
          </p:cNvPr>
          <p:cNvCxnSpPr>
            <a:cxnSpLocks/>
            <a:stCxn id="39" idx="2"/>
            <a:endCxn id="7" idx="2"/>
          </p:cNvCxnSpPr>
          <p:nvPr/>
        </p:nvCxnSpPr>
        <p:spPr>
          <a:xfrm rot="16200000" flipH="1">
            <a:off x="2370182" y="3328274"/>
            <a:ext cx="884333" cy="3704343"/>
          </a:xfrm>
          <a:prstGeom prst="curvedConnector3">
            <a:avLst>
              <a:gd name="adj1" fmla="val 1258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463B698-76CA-9683-0D50-0621F6E30EE2}"/>
              </a:ext>
            </a:extLst>
          </p:cNvPr>
          <p:cNvSpPr/>
          <p:nvPr/>
        </p:nvSpPr>
        <p:spPr>
          <a:xfrm>
            <a:off x="2744543" y="2825246"/>
            <a:ext cx="3828822" cy="3974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 Head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3BA4D11-D906-98A7-D449-E3649CC4EA5D}"/>
              </a:ext>
            </a:extLst>
          </p:cNvPr>
          <p:cNvSpPr/>
          <p:nvPr/>
        </p:nvSpPr>
        <p:spPr>
          <a:xfrm>
            <a:off x="3004457" y="4754856"/>
            <a:ext cx="166254" cy="26047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0DB431-AD63-E14C-96AB-DCC105C6A641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087584" y="4542664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D1CA3A-CED2-E929-9F35-787C60CFB6F0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3087584" y="5015335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1CC5A4E7-FE1B-80A0-C476-435401525011}"/>
              </a:ext>
            </a:extLst>
          </p:cNvPr>
          <p:cNvSpPr/>
          <p:nvPr/>
        </p:nvSpPr>
        <p:spPr>
          <a:xfrm>
            <a:off x="3405250" y="4754856"/>
            <a:ext cx="166254" cy="26047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9CB7B21-C83A-FFF4-2100-C5C4DE0B561E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3488377" y="4542664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3A86382-D38A-EE12-F883-1D7E45776C98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3488377" y="5015335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C4FB833-FA35-4A6A-A2C7-197C3FDB4A1C}"/>
              </a:ext>
            </a:extLst>
          </p:cNvPr>
          <p:cNvSpPr/>
          <p:nvPr/>
        </p:nvSpPr>
        <p:spPr>
          <a:xfrm>
            <a:off x="3806043" y="4754856"/>
            <a:ext cx="166254" cy="2604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B819012-1081-D206-458B-2AD25A6632E1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3889170" y="4542664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1788B7-8D22-5CA7-86F6-761C8C1D7026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3889170" y="5015335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CCAC3BE-C481-43E4-5B1A-2CE5AFEF8DC4}"/>
              </a:ext>
            </a:extLst>
          </p:cNvPr>
          <p:cNvSpPr/>
          <p:nvPr/>
        </p:nvSpPr>
        <p:spPr>
          <a:xfrm>
            <a:off x="4206835" y="4754856"/>
            <a:ext cx="166254" cy="2604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C96649-9C8E-647C-ED5A-977467BD6A3A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4289962" y="4542664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B81791-8B62-640A-A326-4499642A55A2}"/>
              </a:ext>
            </a:extLst>
          </p:cNvPr>
          <p:cNvCxnSpPr>
            <a:cxnSpLocks/>
            <a:stCxn id="57" idx="4"/>
          </p:cNvCxnSpPr>
          <p:nvPr/>
        </p:nvCxnSpPr>
        <p:spPr>
          <a:xfrm>
            <a:off x="4289962" y="5015335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F9CC3506-C677-A658-63DE-7DE252C7E925}"/>
              </a:ext>
            </a:extLst>
          </p:cNvPr>
          <p:cNvSpPr/>
          <p:nvPr/>
        </p:nvSpPr>
        <p:spPr>
          <a:xfrm>
            <a:off x="4833259" y="4759403"/>
            <a:ext cx="166254" cy="26047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67A0739-E3E4-B1A4-D8D1-AFF987AF8FC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4916386" y="4547211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81192E-39C8-71DB-26A8-93C99DDE1CA1}"/>
              </a:ext>
            </a:extLst>
          </p:cNvPr>
          <p:cNvCxnSpPr>
            <a:cxnSpLocks/>
            <a:stCxn id="61" idx="4"/>
          </p:cNvCxnSpPr>
          <p:nvPr/>
        </p:nvCxnSpPr>
        <p:spPr>
          <a:xfrm>
            <a:off x="4916386" y="5019882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Oval 5120">
            <a:extLst>
              <a:ext uri="{FF2B5EF4-FFF2-40B4-BE49-F238E27FC236}">
                <a16:creationId xmlns:a16="http://schemas.microsoft.com/office/drawing/2014/main" id="{5EAA585B-EB7B-0C96-4006-310CDE316853}"/>
              </a:ext>
            </a:extLst>
          </p:cNvPr>
          <p:cNvSpPr/>
          <p:nvPr/>
        </p:nvSpPr>
        <p:spPr>
          <a:xfrm>
            <a:off x="5207817" y="4763794"/>
            <a:ext cx="166254" cy="26047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22" name="Straight Arrow Connector 5121">
            <a:extLst>
              <a:ext uri="{FF2B5EF4-FFF2-40B4-BE49-F238E27FC236}">
                <a16:creationId xmlns:a16="http://schemas.microsoft.com/office/drawing/2014/main" id="{D2922D5B-8405-8DCD-3304-287544CE6012}"/>
              </a:ext>
            </a:extLst>
          </p:cNvPr>
          <p:cNvCxnSpPr>
            <a:cxnSpLocks/>
            <a:stCxn id="5121" idx="0"/>
          </p:cNvCxnSpPr>
          <p:nvPr/>
        </p:nvCxnSpPr>
        <p:spPr>
          <a:xfrm flipV="1">
            <a:off x="5290944" y="4551602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4" name="Straight Connector 5123">
            <a:extLst>
              <a:ext uri="{FF2B5EF4-FFF2-40B4-BE49-F238E27FC236}">
                <a16:creationId xmlns:a16="http://schemas.microsoft.com/office/drawing/2014/main" id="{C69CC1EC-88CA-8455-F914-BF212B99742D}"/>
              </a:ext>
            </a:extLst>
          </p:cNvPr>
          <p:cNvCxnSpPr>
            <a:cxnSpLocks/>
            <a:stCxn id="5121" idx="4"/>
          </p:cNvCxnSpPr>
          <p:nvPr/>
        </p:nvCxnSpPr>
        <p:spPr>
          <a:xfrm>
            <a:off x="5290944" y="5024273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Oval 5124">
            <a:extLst>
              <a:ext uri="{FF2B5EF4-FFF2-40B4-BE49-F238E27FC236}">
                <a16:creationId xmlns:a16="http://schemas.microsoft.com/office/drawing/2014/main" id="{30C21C0F-7936-F58F-58E1-44BE84E8EF69}"/>
              </a:ext>
            </a:extLst>
          </p:cNvPr>
          <p:cNvSpPr/>
          <p:nvPr/>
        </p:nvSpPr>
        <p:spPr>
          <a:xfrm>
            <a:off x="5585163" y="4763794"/>
            <a:ext cx="166254" cy="26047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26" name="Straight Arrow Connector 5125">
            <a:extLst>
              <a:ext uri="{FF2B5EF4-FFF2-40B4-BE49-F238E27FC236}">
                <a16:creationId xmlns:a16="http://schemas.microsoft.com/office/drawing/2014/main" id="{BF1FC7B3-E174-B00E-43AB-2484A8C334F5}"/>
              </a:ext>
            </a:extLst>
          </p:cNvPr>
          <p:cNvCxnSpPr>
            <a:cxnSpLocks/>
            <a:stCxn id="5125" idx="0"/>
          </p:cNvCxnSpPr>
          <p:nvPr/>
        </p:nvCxnSpPr>
        <p:spPr>
          <a:xfrm flipV="1">
            <a:off x="5668290" y="4551602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8" name="Straight Connector 5127">
            <a:extLst>
              <a:ext uri="{FF2B5EF4-FFF2-40B4-BE49-F238E27FC236}">
                <a16:creationId xmlns:a16="http://schemas.microsoft.com/office/drawing/2014/main" id="{05570CD5-FEA2-3232-8455-9E0EA5B92DB4}"/>
              </a:ext>
            </a:extLst>
          </p:cNvPr>
          <p:cNvCxnSpPr>
            <a:cxnSpLocks/>
            <a:stCxn id="5125" idx="4"/>
          </p:cNvCxnSpPr>
          <p:nvPr/>
        </p:nvCxnSpPr>
        <p:spPr>
          <a:xfrm>
            <a:off x="5668290" y="5024273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9" name="Oval 5128">
            <a:extLst>
              <a:ext uri="{FF2B5EF4-FFF2-40B4-BE49-F238E27FC236}">
                <a16:creationId xmlns:a16="http://schemas.microsoft.com/office/drawing/2014/main" id="{FEAE54BD-BBB5-B1F7-4FB4-A3042C4E957B}"/>
              </a:ext>
            </a:extLst>
          </p:cNvPr>
          <p:cNvSpPr/>
          <p:nvPr/>
        </p:nvSpPr>
        <p:spPr>
          <a:xfrm>
            <a:off x="5961063" y="4759556"/>
            <a:ext cx="166254" cy="26047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31" name="Straight Arrow Connector 5130">
            <a:extLst>
              <a:ext uri="{FF2B5EF4-FFF2-40B4-BE49-F238E27FC236}">
                <a16:creationId xmlns:a16="http://schemas.microsoft.com/office/drawing/2014/main" id="{ED0E04CE-991D-C6F4-6457-0E7480736C84}"/>
              </a:ext>
            </a:extLst>
          </p:cNvPr>
          <p:cNvCxnSpPr>
            <a:cxnSpLocks/>
            <a:stCxn id="5129" idx="0"/>
          </p:cNvCxnSpPr>
          <p:nvPr/>
        </p:nvCxnSpPr>
        <p:spPr>
          <a:xfrm flipV="1">
            <a:off x="6044190" y="4547364"/>
            <a:ext cx="0" cy="2121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Straight Connector 5131">
            <a:extLst>
              <a:ext uri="{FF2B5EF4-FFF2-40B4-BE49-F238E27FC236}">
                <a16:creationId xmlns:a16="http://schemas.microsoft.com/office/drawing/2014/main" id="{D229F998-3EFB-B0C6-C9C8-CE886080C496}"/>
              </a:ext>
            </a:extLst>
          </p:cNvPr>
          <p:cNvCxnSpPr>
            <a:cxnSpLocks/>
            <a:stCxn id="5129" idx="4"/>
          </p:cNvCxnSpPr>
          <p:nvPr/>
        </p:nvCxnSpPr>
        <p:spPr>
          <a:xfrm>
            <a:off x="6044190" y="5020035"/>
            <a:ext cx="0" cy="2098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C4C083-A10C-2F10-0BEB-6B7DB0B74499}"/>
              </a:ext>
            </a:extLst>
          </p:cNvPr>
          <p:cNvSpPr/>
          <p:nvPr/>
        </p:nvSpPr>
        <p:spPr>
          <a:xfrm>
            <a:off x="2750109" y="5225142"/>
            <a:ext cx="3828822" cy="3974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Skeleton Embeddings</a:t>
            </a:r>
          </a:p>
        </p:txBody>
      </p:sp>
      <p:cxnSp>
        <p:nvCxnSpPr>
          <p:cNvPr id="5134" name="Straight Arrow Connector 5133">
            <a:extLst>
              <a:ext uri="{FF2B5EF4-FFF2-40B4-BE49-F238E27FC236}">
                <a16:creationId xmlns:a16="http://schemas.microsoft.com/office/drawing/2014/main" id="{688577EA-4785-F2CC-BA3A-539D06FF2444}"/>
              </a:ext>
            </a:extLst>
          </p:cNvPr>
          <p:cNvCxnSpPr>
            <a:cxnSpLocks/>
          </p:cNvCxnSpPr>
          <p:nvPr/>
        </p:nvCxnSpPr>
        <p:spPr>
          <a:xfrm flipV="1">
            <a:off x="3087584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2" name="Straight Arrow Connector 5141">
            <a:extLst>
              <a:ext uri="{FF2B5EF4-FFF2-40B4-BE49-F238E27FC236}">
                <a16:creationId xmlns:a16="http://schemas.microsoft.com/office/drawing/2014/main" id="{0D1585D9-778F-24DD-1747-C9B04AA87B9C}"/>
              </a:ext>
            </a:extLst>
          </p:cNvPr>
          <p:cNvCxnSpPr>
            <a:cxnSpLocks/>
          </p:cNvCxnSpPr>
          <p:nvPr/>
        </p:nvCxnSpPr>
        <p:spPr>
          <a:xfrm flipV="1">
            <a:off x="3488377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3" name="Straight Arrow Connector 5142">
            <a:extLst>
              <a:ext uri="{FF2B5EF4-FFF2-40B4-BE49-F238E27FC236}">
                <a16:creationId xmlns:a16="http://schemas.microsoft.com/office/drawing/2014/main" id="{9BB0CA27-3B7D-08A8-A198-5F27B160F334}"/>
              </a:ext>
            </a:extLst>
          </p:cNvPr>
          <p:cNvCxnSpPr>
            <a:cxnSpLocks/>
          </p:cNvCxnSpPr>
          <p:nvPr/>
        </p:nvCxnSpPr>
        <p:spPr>
          <a:xfrm flipV="1">
            <a:off x="3889170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4" name="Straight Arrow Connector 5143">
            <a:extLst>
              <a:ext uri="{FF2B5EF4-FFF2-40B4-BE49-F238E27FC236}">
                <a16:creationId xmlns:a16="http://schemas.microsoft.com/office/drawing/2014/main" id="{5A2BF575-A591-A6B0-E3B9-5863552DD473}"/>
              </a:ext>
            </a:extLst>
          </p:cNvPr>
          <p:cNvCxnSpPr>
            <a:cxnSpLocks/>
          </p:cNvCxnSpPr>
          <p:nvPr/>
        </p:nvCxnSpPr>
        <p:spPr>
          <a:xfrm flipV="1">
            <a:off x="4289962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6" name="Straight Arrow Connector 5145">
            <a:extLst>
              <a:ext uri="{FF2B5EF4-FFF2-40B4-BE49-F238E27FC236}">
                <a16:creationId xmlns:a16="http://schemas.microsoft.com/office/drawing/2014/main" id="{17607E59-A5EF-A288-105D-1753165D883F}"/>
              </a:ext>
            </a:extLst>
          </p:cNvPr>
          <p:cNvCxnSpPr>
            <a:cxnSpLocks/>
          </p:cNvCxnSpPr>
          <p:nvPr/>
        </p:nvCxnSpPr>
        <p:spPr>
          <a:xfrm flipV="1">
            <a:off x="4916386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7" name="Straight Arrow Connector 5146">
            <a:extLst>
              <a:ext uri="{FF2B5EF4-FFF2-40B4-BE49-F238E27FC236}">
                <a16:creationId xmlns:a16="http://schemas.microsoft.com/office/drawing/2014/main" id="{BCA49BD6-F3DC-E972-C988-AB7A07212F6F}"/>
              </a:ext>
            </a:extLst>
          </p:cNvPr>
          <p:cNvCxnSpPr>
            <a:cxnSpLocks/>
          </p:cNvCxnSpPr>
          <p:nvPr/>
        </p:nvCxnSpPr>
        <p:spPr>
          <a:xfrm flipV="1">
            <a:off x="5294399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8" name="Straight Arrow Connector 5147">
            <a:extLst>
              <a:ext uri="{FF2B5EF4-FFF2-40B4-BE49-F238E27FC236}">
                <a16:creationId xmlns:a16="http://schemas.microsoft.com/office/drawing/2014/main" id="{8ED35B32-2ECE-0E5B-E1F8-78FC2AAD65E4}"/>
              </a:ext>
            </a:extLst>
          </p:cNvPr>
          <p:cNvCxnSpPr>
            <a:cxnSpLocks/>
          </p:cNvCxnSpPr>
          <p:nvPr/>
        </p:nvCxnSpPr>
        <p:spPr>
          <a:xfrm flipV="1">
            <a:off x="5668290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9" name="Straight Arrow Connector 5148">
            <a:extLst>
              <a:ext uri="{FF2B5EF4-FFF2-40B4-BE49-F238E27FC236}">
                <a16:creationId xmlns:a16="http://schemas.microsoft.com/office/drawing/2014/main" id="{724DE2FD-C089-09BB-0464-C1589E42468D}"/>
              </a:ext>
            </a:extLst>
          </p:cNvPr>
          <p:cNvCxnSpPr>
            <a:cxnSpLocks/>
          </p:cNvCxnSpPr>
          <p:nvPr/>
        </p:nvCxnSpPr>
        <p:spPr>
          <a:xfrm flipV="1">
            <a:off x="6054141" y="3222717"/>
            <a:ext cx="0" cy="3658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EC501B-6419-87F0-DD0A-B10BD334C0EE}"/>
              </a:ext>
            </a:extLst>
          </p:cNvPr>
          <p:cNvSpPr/>
          <p:nvPr/>
        </p:nvSpPr>
        <p:spPr>
          <a:xfrm>
            <a:off x="2744543" y="3588608"/>
            <a:ext cx="3828822" cy="95644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 x GraphMLP Layers</a:t>
            </a:r>
          </a:p>
        </p:txBody>
      </p:sp>
      <p:sp>
        <p:nvSpPr>
          <p:cNvPr id="5150" name="TextBox 5149">
            <a:extLst>
              <a:ext uri="{FF2B5EF4-FFF2-40B4-BE49-F238E27FC236}">
                <a16:creationId xmlns:a16="http://schemas.microsoft.com/office/drawing/2014/main" id="{E018EAEF-1557-C11C-F8B2-753A95107FB1}"/>
              </a:ext>
            </a:extLst>
          </p:cNvPr>
          <p:cNvSpPr txBox="1"/>
          <p:nvPr/>
        </p:nvSpPr>
        <p:spPr>
          <a:xfrm>
            <a:off x="4435368" y="31851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151" name="TextBox 5150">
            <a:extLst>
              <a:ext uri="{FF2B5EF4-FFF2-40B4-BE49-F238E27FC236}">
                <a16:creationId xmlns:a16="http://schemas.microsoft.com/office/drawing/2014/main" id="{FB35DAFB-8BF4-3E57-2B8C-7E77D4552B5E}"/>
              </a:ext>
            </a:extLst>
          </p:cNvPr>
          <p:cNvSpPr txBox="1"/>
          <p:nvPr/>
        </p:nvSpPr>
        <p:spPr>
          <a:xfrm>
            <a:off x="4449790" y="46576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5153" name="Picture 5152">
            <a:extLst>
              <a:ext uri="{FF2B5EF4-FFF2-40B4-BE49-F238E27FC236}">
                <a16:creationId xmlns:a16="http://schemas.microsoft.com/office/drawing/2014/main" id="{D833FCE0-BB6B-46D4-4435-C9FEB78F91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2" t="9486"/>
          <a:stretch/>
        </p:blipFill>
        <p:spPr>
          <a:xfrm>
            <a:off x="4184072" y="1681828"/>
            <a:ext cx="949764" cy="890799"/>
          </a:xfrm>
          <a:prstGeom prst="rect">
            <a:avLst/>
          </a:prstGeom>
        </p:spPr>
      </p:pic>
      <p:cxnSp>
        <p:nvCxnSpPr>
          <p:cNvPr id="5154" name="Straight Arrow Connector 5153">
            <a:extLst>
              <a:ext uri="{FF2B5EF4-FFF2-40B4-BE49-F238E27FC236}">
                <a16:creationId xmlns:a16="http://schemas.microsoft.com/office/drawing/2014/main" id="{474F40F4-D913-23BE-E0F0-9788B932F7F5}"/>
              </a:ext>
            </a:extLst>
          </p:cNvPr>
          <p:cNvCxnSpPr>
            <a:cxnSpLocks/>
            <a:stCxn id="22" idx="0"/>
            <a:endCxn id="5153" idx="2"/>
          </p:cNvCxnSpPr>
          <p:nvPr/>
        </p:nvCxnSpPr>
        <p:spPr>
          <a:xfrm flipV="1">
            <a:off x="4658954" y="2572627"/>
            <a:ext cx="0" cy="2526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8" name="Rectangle: Rounded Corners 5157">
            <a:extLst>
              <a:ext uri="{FF2B5EF4-FFF2-40B4-BE49-F238E27FC236}">
                <a16:creationId xmlns:a16="http://schemas.microsoft.com/office/drawing/2014/main" id="{B7007411-BDF2-3AEE-50BA-E31D6487BA6A}"/>
              </a:ext>
            </a:extLst>
          </p:cNvPr>
          <p:cNvSpPr/>
          <p:nvPr/>
        </p:nvSpPr>
        <p:spPr>
          <a:xfrm>
            <a:off x="7921148" y="1681828"/>
            <a:ext cx="3748288" cy="4052222"/>
          </a:xfrm>
          <a:prstGeom prst="roundRect">
            <a:avLst>
              <a:gd name="adj" fmla="val 9495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9" name="Rectangle: Rounded Corners 5158">
            <a:extLst>
              <a:ext uri="{FF2B5EF4-FFF2-40B4-BE49-F238E27FC236}">
                <a16:creationId xmlns:a16="http://schemas.microsoft.com/office/drawing/2014/main" id="{777161FD-F840-EA80-A846-2D1B2C551000}"/>
              </a:ext>
            </a:extLst>
          </p:cNvPr>
          <p:cNvSpPr/>
          <p:nvPr/>
        </p:nvSpPr>
        <p:spPr>
          <a:xfrm>
            <a:off x="9160326" y="5096309"/>
            <a:ext cx="1540448" cy="3974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LayerNorm</a:t>
            </a:r>
          </a:p>
        </p:txBody>
      </p:sp>
      <p:sp>
        <p:nvSpPr>
          <p:cNvPr id="5160" name="Rectangle: Rounded Corners 5159">
            <a:extLst>
              <a:ext uri="{FF2B5EF4-FFF2-40B4-BE49-F238E27FC236}">
                <a16:creationId xmlns:a16="http://schemas.microsoft.com/office/drawing/2014/main" id="{B34FD562-1372-CB66-D11E-50F4AB564BA3}"/>
              </a:ext>
            </a:extLst>
          </p:cNvPr>
          <p:cNvSpPr/>
          <p:nvPr/>
        </p:nvSpPr>
        <p:spPr>
          <a:xfrm>
            <a:off x="8272893" y="4424127"/>
            <a:ext cx="1352443" cy="3974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Spatial MLP</a:t>
            </a:r>
          </a:p>
        </p:txBody>
      </p:sp>
      <p:sp>
        <p:nvSpPr>
          <p:cNvPr id="5161" name="Rectangle: Rounded Corners 5160">
            <a:extLst>
              <a:ext uri="{FF2B5EF4-FFF2-40B4-BE49-F238E27FC236}">
                <a16:creationId xmlns:a16="http://schemas.microsoft.com/office/drawing/2014/main" id="{9564DAA2-C370-395C-388D-0AC283DE361E}"/>
              </a:ext>
            </a:extLst>
          </p:cNvPr>
          <p:cNvSpPr/>
          <p:nvPr/>
        </p:nvSpPr>
        <p:spPr>
          <a:xfrm>
            <a:off x="9152495" y="3144206"/>
            <a:ext cx="1540449" cy="3974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LayerNorm</a:t>
            </a:r>
          </a:p>
        </p:txBody>
      </p:sp>
      <p:sp>
        <p:nvSpPr>
          <p:cNvPr id="5162" name="Rectangle: Rounded Corners 5161">
            <a:extLst>
              <a:ext uri="{FF2B5EF4-FFF2-40B4-BE49-F238E27FC236}">
                <a16:creationId xmlns:a16="http://schemas.microsoft.com/office/drawing/2014/main" id="{AF40FFA4-C104-90CB-8D38-C4519EE42389}"/>
              </a:ext>
            </a:extLst>
          </p:cNvPr>
          <p:cNvSpPr/>
          <p:nvPr/>
        </p:nvSpPr>
        <p:spPr>
          <a:xfrm>
            <a:off x="8270089" y="2400352"/>
            <a:ext cx="1352443" cy="3974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Chanel MLP</a:t>
            </a:r>
          </a:p>
        </p:txBody>
      </p:sp>
      <p:sp>
        <p:nvSpPr>
          <p:cNvPr id="5165" name="Flowchart: Or 5164">
            <a:extLst>
              <a:ext uri="{FF2B5EF4-FFF2-40B4-BE49-F238E27FC236}">
                <a16:creationId xmlns:a16="http://schemas.microsoft.com/office/drawing/2014/main" id="{D6418650-E319-F332-9BCC-6516AE2480C6}"/>
              </a:ext>
            </a:extLst>
          </p:cNvPr>
          <p:cNvSpPr/>
          <p:nvPr/>
        </p:nvSpPr>
        <p:spPr>
          <a:xfrm>
            <a:off x="9735775" y="3781947"/>
            <a:ext cx="373891" cy="362579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66" name="Flowchart: Or 5165">
            <a:extLst>
              <a:ext uri="{FF2B5EF4-FFF2-40B4-BE49-F238E27FC236}">
                <a16:creationId xmlns:a16="http://schemas.microsoft.com/office/drawing/2014/main" id="{975928E5-A3EF-D514-DC96-804AC3036CE1}"/>
              </a:ext>
            </a:extLst>
          </p:cNvPr>
          <p:cNvSpPr/>
          <p:nvPr/>
        </p:nvSpPr>
        <p:spPr>
          <a:xfrm>
            <a:off x="9735775" y="1790029"/>
            <a:ext cx="373891" cy="362579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67" name="Straight Arrow Connector 5166">
            <a:extLst>
              <a:ext uri="{FF2B5EF4-FFF2-40B4-BE49-F238E27FC236}">
                <a16:creationId xmlns:a16="http://schemas.microsoft.com/office/drawing/2014/main" id="{9F552D2E-CCD3-DDC6-F67B-CDDB67A2990C}"/>
              </a:ext>
            </a:extLst>
          </p:cNvPr>
          <p:cNvCxnSpPr>
            <a:cxnSpLocks/>
            <a:endCxn id="5159" idx="2"/>
          </p:cNvCxnSpPr>
          <p:nvPr/>
        </p:nvCxnSpPr>
        <p:spPr>
          <a:xfrm flipV="1">
            <a:off x="9930550" y="5493780"/>
            <a:ext cx="0" cy="4121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0" name="Straight Arrow Connector 5169">
            <a:extLst>
              <a:ext uri="{FF2B5EF4-FFF2-40B4-BE49-F238E27FC236}">
                <a16:creationId xmlns:a16="http://schemas.microsoft.com/office/drawing/2014/main" id="{FCAD18F1-F899-E478-B10F-87D1B6EB9E63}"/>
              </a:ext>
            </a:extLst>
          </p:cNvPr>
          <p:cNvCxnSpPr>
            <a:cxnSpLocks/>
            <a:stCxn id="5159" idx="0"/>
            <a:endCxn id="5160" idx="2"/>
          </p:cNvCxnSpPr>
          <p:nvPr/>
        </p:nvCxnSpPr>
        <p:spPr>
          <a:xfrm flipH="1" flipV="1">
            <a:off x="8949115" y="4821598"/>
            <a:ext cx="981435" cy="27471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4" name="Straight Arrow Connector 5173">
            <a:extLst>
              <a:ext uri="{FF2B5EF4-FFF2-40B4-BE49-F238E27FC236}">
                <a16:creationId xmlns:a16="http://schemas.microsoft.com/office/drawing/2014/main" id="{C18D9324-8694-7E40-03C5-481A4FFBFBCF}"/>
              </a:ext>
            </a:extLst>
          </p:cNvPr>
          <p:cNvCxnSpPr>
            <a:cxnSpLocks/>
            <a:stCxn id="5160" idx="0"/>
            <a:endCxn id="5165" idx="4"/>
          </p:cNvCxnSpPr>
          <p:nvPr/>
        </p:nvCxnSpPr>
        <p:spPr>
          <a:xfrm flipV="1">
            <a:off x="8949115" y="4144526"/>
            <a:ext cx="973606" cy="27960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8" name="Straight Arrow Connector 5177">
            <a:extLst>
              <a:ext uri="{FF2B5EF4-FFF2-40B4-BE49-F238E27FC236}">
                <a16:creationId xmlns:a16="http://schemas.microsoft.com/office/drawing/2014/main" id="{9E11AD7E-DA7D-13AE-299C-F1AD1D08D05B}"/>
              </a:ext>
            </a:extLst>
          </p:cNvPr>
          <p:cNvCxnSpPr>
            <a:cxnSpLocks/>
            <a:stCxn id="5165" idx="0"/>
            <a:endCxn id="5161" idx="2"/>
          </p:cNvCxnSpPr>
          <p:nvPr/>
        </p:nvCxnSpPr>
        <p:spPr>
          <a:xfrm flipH="1" flipV="1">
            <a:off x="9922720" y="3541677"/>
            <a:ext cx="1" cy="24027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1" name="Straight Arrow Connector 5180">
            <a:extLst>
              <a:ext uri="{FF2B5EF4-FFF2-40B4-BE49-F238E27FC236}">
                <a16:creationId xmlns:a16="http://schemas.microsoft.com/office/drawing/2014/main" id="{7FC2838D-098D-5C91-7434-2074988854BC}"/>
              </a:ext>
            </a:extLst>
          </p:cNvPr>
          <p:cNvCxnSpPr>
            <a:cxnSpLocks/>
            <a:stCxn id="5161" idx="0"/>
            <a:endCxn id="5162" idx="2"/>
          </p:cNvCxnSpPr>
          <p:nvPr/>
        </p:nvCxnSpPr>
        <p:spPr>
          <a:xfrm flipH="1" flipV="1">
            <a:off x="8946311" y="2797823"/>
            <a:ext cx="976409" cy="34638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4" name="Straight Arrow Connector 5183">
            <a:extLst>
              <a:ext uri="{FF2B5EF4-FFF2-40B4-BE49-F238E27FC236}">
                <a16:creationId xmlns:a16="http://schemas.microsoft.com/office/drawing/2014/main" id="{4C529796-7185-D473-1806-248879534221}"/>
              </a:ext>
            </a:extLst>
          </p:cNvPr>
          <p:cNvCxnSpPr>
            <a:cxnSpLocks/>
            <a:stCxn id="5162" idx="0"/>
            <a:endCxn id="5166" idx="4"/>
          </p:cNvCxnSpPr>
          <p:nvPr/>
        </p:nvCxnSpPr>
        <p:spPr>
          <a:xfrm flipV="1">
            <a:off x="8946311" y="2152608"/>
            <a:ext cx="976410" cy="2477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7" name="Straight Arrow Connector 5186">
            <a:extLst>
              <a:ext uri="{FF2B5EF4-FFF2-40B4-BE49-F238E27FC236}">
                <a16:creationId xmlns:a16="http://schemas.microsoft.com/office/drawing/2014/main" id="{DA241D0A-8940-846B-6363-C440428FD724}"/>
              </a:ext>
            </a:extLst>
          </p:cNvPr>
          <p:cNvCxnSpPr>
            <a:cxnSpLocks/>
            <a:stCxn id="5166" idx="0"/>
          </p:cNvCxnSpPr>
          <p:nvPr/>
        </p:nvCxnSpPr>
        <p:spPr>
          <a:xfrm flipV="1">
            <a:off x="9922721" y="1486084"/>
            <a:ext cx="0" cy="3039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0" name="Connector: Elbow 5189">
            <a:extLst>
              <a:ext uri="{FF2B5EF4-FFF2-40B4-BE49-F238E27FC236}">
                <a16:creationId xmlns:a16="http://schemas.microsoft.com/office/drawing/2014/main" id="{9F620653-126D-C27F-B006-A9611916FABF}"/>
              </a:ext>
            </a:extLst>
          </p:cNvPr>
          <p:cNvCxnSpPr>
            <a:cxnSpLocks/>
            <a:endCxn id="5165" idx="2"/>
          </p:cNvCxnSpPr>
          <p:nvPr/>
        </p:nvCxnSpPr>
        <p:spPr>
          <a:xfrm rot="16200000" flipV="1">
            <a:off x="8993924" y="4705088"/>
            <a:ext cx="1670648" cy="186945"/>
          </a:xfrm>
          <a:prstGeom prst="bentConnector4">
            <a:avLst>
              <a:gd name="adj1" fmla="val -657"/>
              <a:gd name="adj2" fmla="val 962768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6" name="Connector: Elbow 5195">
            <a:extLst>
              <a:ext uri="{FF2B5EF4-FFF2-40B4-BE49-F238E27FC236}">
                <a16:creationId xmlns:a16="http://schemas.microsoft.com/office/drawing/2014/main" id="{9B1DA23A-ED9A-2B80-137D-C18D4873CDC8}"/>
              </a:ext>
            </a:extLst>
          </p:cNvPr>
          <p:cNvCxnSpPr>
            <a:cxnSpLocks/>
            <a:endCxn id="5166" idx="2"/>
          </p:cNvCxnSpPr>
          <p:nvPr/>
        </p:nvCxnSpPr>
        <p:spPr>
          <a:xfrm rot="16200000" flipV="1">
            <a:off x="8968103" y="2738992"/>
            <a:ext cx="1730121" cy="194775"/>
          </a:xfrm>
          <a:prstGeom prst="bentConnector4">
            <a:avLst>
              <a:gd name="adj1" fmla="val -383"/>
              <a:gd name="adj2" fmla="val 924824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BEE878-CE83-59B4-2390-AB15F446D697}"/>
              </a:ext>
            </a:extLst>
          </p:cNvPr>
          <p:cNvSpPr txBox="1"/>
          <p:nvPr/>
        </p:nvSpPr>
        <p:spPr>
          <a:xfrm>
            <a:off x="7163093" y="5905899"/>
            <a:ext cx="501063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5. 1 lớp GraphMLP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73F564-E6F1-0A6F-5786-AFB98717139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573365" y="1879600"/>
            <a:ext cx="1398858" cy="218722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F3D99-32EE-7B11-AD06-F5AAE718F11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573365" y="4066829"/>
            <a:ext cx="1424667" cy="1555783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CF70E6-463D-BF42-2CF8-A301B00311CA}"/>
              </a:ext>
            </a:extLst>
          </p:cNvPr>
          <p:cNvSpPr/>
          <p:nvPr/>
        </p:nvSpPr>
        <p:spPr>
          <a:xfrm>
            <a:off x="10216867" y="2400352"/>
            <a:ext cx="1234931" cy="3974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6E1BCE-A7C1-A341-33F4-8B8178A1E95B}"/>
              </a:ext>
            </a:extLst>
          </p:cNvPr>
          <p:cNvSpPr/>
          <p:nvPr/>
        </p:nvSpPr>
        <p:spPr>
          <a:xfrm>
            <a:off x="10216867" y="4424127"/>
            <a:ext cx="1234931" cy="3974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GCN</a:t>
            </a:r>
          </a:p>
        </p:txBody>
      </p:sp>
      <p:cxnSp>
        <p:nvCxnSpPr>
          <p:cNvPr id="5155" name="Straight Arrow Connector 5154">
            <a:extLst>
              <a:ext uri="{FF2B5EF4-FFF2-40B4-BE49-F238E27FC236}">
                <a16:creationId xmlns:a16="http://schemas.microsoft.com/office/drawing/2014/main" id="{8D84A8BE-FD8F-51E3-CEAB-1AFBADA79EF9}"/>
              </a:ext>
            </a:extLst>
          </p:cNvPr>
          <p:cNvCxnSpPr>
            <a:cxnSpLocks/>
            <a:stCxn id="5159" idx="0"/>
            <a:endCxn id="28" idx="2"/>
          </p:cNvCxnSpPr>
          <p:nvPr/>
        </p:nvCxnSpPr>
        <p:spPr>
          <a:xfrm flipV="1">
            <a:off x="9930550" y="4821598"/>
            <a:ext cx="903783" cy="27471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4" name="Straight Arrow Connector 5163">
            <a:extLst>
              <a:ext uri="{FF2B5EF4-FFF2-40B4-BE49-F238E27FC236}">
                <a16:creationId xmlns:a16="http://schemas.microsoft.com/office/drawing/2014/main" id="{4FA65D08-1A9A-E56F-4449-0C338543B4DA}"/>
              </a:ext>
            </a:extLst>
          </p:cNvPr>
          <p:cNvCxnSpPr>
            <a:cxnSpLocks/>
            <a:stCxn id="28" idx="0"/>
            <a:endCxn id="5165" idx="4"/>
          </p:cNvCxnSpPr>
          <p:nvPr/>
        </p:nvCxnSpPr>
        <p:spPr>
          <a:xfrm flipH="1" flipV="1">
            <a:off x="9922721" y="4144526"/>
            <a:ext cx="911612" cy="27960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5" name="Straight Arrow Connector 5194">
            <a:extLst>
              <a:ext uri="{FF2B5EF4-FFF2-40B4-BE49-F238E27FC236}">
                <a16:creationId xmlns:a16="http://schemas.microsoft.com/office/drawing/2014/main" id="{3C0785C4-AC7C-4E5E-D859-2382653D8B86}"/>
              </a:ext>
            </a:extLst>
          </p:cNvPr>
          <p:cNvCxnSpPr>
            <a:cxnSpLocks/>
            <a:stCxn id="25" idx="0"/>
            <a:endCxn id="5166" idx="4"/>
          </p:cNvCxnSpPr>
          <p:nvPr/>
        </p:nvCxnSpPr>
        <p:spPr>
          <a:xfrm flipH="1" flipV="1">
            <a:off x="9922721" y="2152608"/>
            <a:ext cx="911612" cy="2477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7" name="Rectangle: Rounded Corners 5206">
            <a:extLst>
              <a:ext uri="{FF2B5EF4-FFF2-40B4-BE49-F238E27FC236}">
                <a16:creationId xmlns:a16="http://schemas.microsoft.com/office/drawing/2014/main" id="{B75A96FE-B000-806B-31A4-6DF8C211BB29}"/>
              </a:ext>
            </a:extLst>
          </p:cNvPr>
          <p:cNvSpPr/>
          <p:nvPr/>
        </p:nvSpPr>
        <p:spPr>
          <a:xfrm>
            <a:off x="8185150" y="2295267"/>
            <a:ext cx="3384550" cy="66765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99" name="Straight Arrow Connector 5198">
            <a:extLst>
              <a:ext uri="{FF2B5EF4-FFF2-40B4-BE49-F238E27FC236}">
                <a16:creationId xmlns:a16="http://schemas.microsoft.com/office/drawing/2014/main" id="{393CB88B-2157-CF42-E17F-78C66B99B50F}"/>
              </a:ext>
            </a:extLst>
          </p:cNvPr>
          <p:cNvCxnSpPr>
            <a:cxnSpLocks/>
            <a:stCxn id="5161" idx="0"/>
            <a:endCxn id="25" idx="2"/>
          </p:cNvCxnSpPr>
          <p:nvPr/>
        </p:nvCxnSpPr>
        <p:spPr>
          <a:xfrm flipV="1">
            <a:off x="9922720" y="2797823"/>
            <a:ext cx="911613" cy="34638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8" name="Rectangle: Rounded Corners 5207">
            <a:extLst>
              <a:ext uri="{FF2B5EF4-FFF2-40B4-BE49-F238E27FC236}">
                <a16:creationId xmlns:a16="http://schemas.microsoft.com/office/drawing/2014/main" id="{98BC7B24-1A8C-F373-AA62-94745596C590}"/>
              </a:ext>
            </a:extLst>
          </p:cNvPr>
          <p:cNvSpPr/>
          <p:nvPr/>
        </p:nvSpPr>
        <p:spPr>
          <a:xfrm>
            <a:off x="8184852" y="4271027"/>
            <a:ext cx="3384550" cy="66765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9" name="TextBox 5208">
            <a:extLst>
              <a:ext uri="{FF2B5EF4-FFF2-40B4-BE49-F238E27FC236}">
                <a16:creationId xmlns:a16="http://schemas.microsoft.com/office/drawing/2014/main" id="{C7A6D664-AB30-E563-1297-09D4FFCA5569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98547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4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Kiến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trúc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mô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hình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Mô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hình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GraphMLP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5158" name="Rectangle: Rounded Corners 5157">
            <a:extLst>
              <a:ext uri="{FF2B5EF4-FFF2-40B4-BE49-F238E27FC236}">
                <a16:creationId xmlns:a16="http://schemas.microsoft.com/office/drawing/2014/main" id="{B7007411-BDF2-3AEE-50BA-E31D6487BA6A}"/>
              </a:ext>
            </a:extLst>
          </p:cNvPr>
          <p:cNvSpPr/>
          <p:nvPr/>
        </p:nvSpPr>
        <p:spPr>
          <a:xfrm>
            <a:off x="7921148" y="1681828"/>
            <a:ext cx="3748288" cy="4052222"/>
          </a:xfrm>
          <a:prstGeom prst="roundRect">
            <a:avLst>
              <a:gd name="adj" fmla="val 9495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9" name="Rectangle: Rounded Corners 5158">
            <a:extLst>
              <a:ext uri="{FF2B5EF4-FFF2-40B4-BE49-F238E27FC236}">
                <a16:creationId xmlns:a16="http://schemas.microsoft.com/office/drawing/2014/main" id="{777161FD-F840-EA80-A846-2D1B2C551000}"/>
              </a:ext>
            </a:extLst>
          </p:cNvPr>
          <p:cNvSpPr/>
          <p:nvPr/>
        </p:nvSpPr>
        <p:spPr>
          <a:xfrm>
            <a:off x="9160326" y="5096309"/>
            <a:ext cx="1540448" cy="3974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LayerNorm</a:t>
            </a:r>
          </a:p>
        </p:txBody>
      </p:sp>
      <p:sp>
        <p:nvSpPr>
          <p:cNvPr id="5160" name="Rectangle: Rounded Corners 5159">
            <a:extLst>
              <a:ext uri="{FF2B5EF4-FFF2-40B4-BE49-F238E27FC236}">
                <a16:creationId xmlns:a16="http://schemas.microsoft.com/office/drawing/2014/main" id="{B34FD562-1372-CB66-D11E-50F4AB564BA3}"/>
              </a:ext>
            </a:extLst>
          </p:cNvPr>
          <p:cNvSpPr/>
          <p:nvPr/>
        </p:nvSpPr>
        <p:spPr>
          <a:xfrm>
            <a:off x="8272893" y="4424127"/>
            <a:ext cx="1352443" cy="3974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Spatial MLP</a:t>
            </a:r>
          </a:p>
        </p:txBody>
      </p:sp>
      <p:sp>
        <p:nvSpPr>
          <p:cNvPr id="5161" name="Rectangle: Rounded Corners 5160">
            <a:extLst>
              <a:ext uri="{FF2B5EF4-FFF2-40B4-BE49-F238E27FC236}">
                <a16:creationId xmlns:a16="http://schemas.microsoft.com/office/drawing/2014/main" id="{9564DAA2-C370-395C-388D-0AC283DE361E}"/>
              </a:ext>
            </a:extLst>
          </p:cNvPr>
          <p:cNvSpPr/>
          <p:nvPr/>
        </p:nvSpPr>
        <p:spPr>
          <a:xfrm>
            <a:off x="9152495" y="3144206"/>
            <a:ext cx="1540449" cy="3974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LayerNorm</a:t>
            </a:r>
          </a:p>
        </p:txBody>
      </p:sp>
      <p:sp>
        <p:nvSpPr>
          <p:cNvPr id="5162" name="Rectangle: Rounded Corners 5161">
            <a:extLst>
              <a:ext uri="{FF2B5EF4-FFF2-40B4-BE49-F238E27FC236}">
                <a16:creationId xmlns:a16="http://schemas.microsoft.com/office/drawing/2014/main" id="{AF40FFA4-C104-90CB-8D38-C4519EE42389}"/>
              </a:ext>
            </a:extLst>
          </p:cNvPr>
          <p:cNvSpPr/>
          <p:nvPr/>
        </p:nvSpPr>
        <p:spPr>
          <a:xfrm>
            <a:off x="8270089" y="2400352"/>
            <a:ext cx="1352443" cy="3974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Chanel MLP</a:t>
            </a:r>
          </a:p>
        </p:txBody>
      </p:sp>
      <p:sp>
        <p:nvSpPr>
          <p:cNvPr id="5165" name="Flowchart: Or 5164">
            <a:extLst>
              <a:ext uri="{FF2B5EF4-FFF2-40B4-BE49-F238E27FC236}">
                <a16:creationId xmlns:a16="http://schemas.microsoft.com/office/drawing/2014/main" id="{D6418650-E319-F332-9BCC-6516AE2480C6}"/>
              </a:ext>
            </a:extLst>
          </p:cNvPr>
          <p:cNvSpPr/>
          <p:nvPr/>
        </p:nvSpPr>
        <p:spPr>
          <a:xfrm>
            <a:off x="9735775" y="3781947"/>
            <a:ext cx="373891" cy="362579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66" name="Flowchart: Or 5165">
            <a:extLst>
              <a:ext uri="{FF2B5EF4-FFF2-40B4-BE49-F238E27FC236}">
                <a16:creationId xmlns:a16="http://schemas.microsoft.com/office/drawing/2014/main" id="{975928E5-A3EF-D514-DC96-804AC3036CE1}"/>
              </a:ext>
            </a:extLst>
          </p:cNvPr>
          <p:cNvSpPr/>
          <p:nvPr/>
        </p:nvSpPr>
        <p:spPr>
          <a:xfrm>
            <a:off x="9735775" y="1790029"/>
            <a:ext cx="373891" cy="362579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67" name="Straight Arrow Connector 5166">
            <a:extLst>
              <a:ext uri="{FF2B5EF4-FFF2-40B4-BE49-F238E27FC236}">
                <a16:creationId xmlns:a16="http://schemas.microsoft.com/office/drawing/2014/main" id="{9F552D2E-CCD3-DDC6-F67B-CDDB67A2990C}"/>
              </a:ext>
            </a:extLst>
          </p:cNvPr>
          <p:cNvCxnSpPr>
            <a:cxnSpLocks/>
            <a:endCxn id="5159" idx="2"/>
          </p:cNvCxnSpPr>
          <p:nvPr/>
        </p:nvCxnSpPr>
        <p:spPr>
          <a:xfrm flipV="1">
            <a:off x="9930550" y="5493780"/>
            <a:ext cx="0" cy="4121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0" name="Straight Arrow Connector 5169">
            <a:extLst>
              <a:ext uri="{FF2B5EF4-FFF2-40B4-BE49-F238E27FC236}">
                <a16:creationId xmlns:a16="http://schemas.microsoft.com/office/drawing/2014/main" id="{FCAD18F1-F899-E478-B10F-87D1B6EB9E63}"/>
              </a:ext>
            </a:extLst>
          </p:cNvPr>
          <p:cNvCxnSpPr>
            <a:cxnSpLocks/>
            <a:stCxn id="5159" idx="0"/>
            <a:endCxn id="5160" idx="2"/>
          </p:cNvCxnSpPr>
          <p:nvPr/>
        </p:nvCxnSpPr>
        <p:spPr>
          <a:xfrm flipH="1" flipV="1">
            <a:off x="8949115" y="4821598"/>
            <a:ext cx="981435" cy="27471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4" name="Straight Arrow Connector 5173">
            <a:extLst>
              <a:ext uri="{FF2B5EF4-FFF2-40B4-BE49-F238E27FC236}">
                <a16:creationId xmlns:a16="http://schemas.microsoft.com/office/drawing/2014/main" id="{C18D9324-8694-7E40-03C5-481A4FFBFBCF}"/>
              </a:ext>
            </a:extLst>
          </p:cNvPr>
          <p:cNvCxnSpPr>
            <a:cxnSpLocks/>
            <a:stCxn id="5160" idx="0"/>
            <a:endCxn id="5165" idx="4"/>
          </p:cNvCxnSpPr>
          <p:nvPr/>
        </p:nvCxnSpPr>
        <p:spPr>
          <a:xfrm flipV="1">
            <a:off x="8949115" y="4144526"/>
            <a:ext cx="973606" cy="27960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8" name="Straight Arrow Connector 5177">
            <a:extLst>
              <a:ext uri="{FF2B5EF4-FFF2-40B4-BE49-F238E27FC236}">
                <a16:creationId xmlns:a16="http://schemas.microsoft.com/office/drawing/2014/main" id="{9E11AD7E-DA7D-13AE-299C-F1AD1D08D05B}"/>
              </a:ext>
            </a:extLst>
          </p:cNvPr>
          <p:cNvCxnSpPr>
            <a:cxnSpLocks/>
            <a:stCxn id="5165" idx="0"/>
            <a:endCxn id="5161" idx="2"/>
          </p:cNvCxnSpPr>
          <p:nvPr/>
        </p:nvCxnSpPr>
        <p:spPr>
          <a:xfrm flipH="1" flipV="1">
            <a:off x="9922720" y="3541677"/>
            <a:ext cx="1" cy="24027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1" name="Straight Arrow Connector 5180">
            <a:extLst>
              <a:ext uri="{FF2B5EF4-FFF2-40B4-BE49-F238E27FC236}">
                <a16:creationId xmlns:a16="http://schemas.microsoft.com/office/drawing/2014/main" id="{7FC2838D-098D-5C91-7434-2074988854BC}"/>
              </a:ext>
            </a:extLst>
          </p:cNvPr>
          <p:cNvCxnSpPr>
            <a:cxnSpLocks/>
            <a:stCxn id="5161" idx="0"/>
            <a:endCxn id="5162" idx="2"/>
          </p:cNvCxnSpPr>
          <p:nvPr/>
        </p:nvCxnSpPr>
        <p:spPr>
          <a:xfrm flipH="1" flipV="1">
            <a:off x="8946311" y="2797823"/>
            <a:ext cx="976409" cy="34638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4" name="Straight Arrow Connector 5183">
            <a:extLst>
              <a:ext uri="{FF2B5EF4-FFF2-40B4-BE49-F238E27FC236}">
                <a16:creationId xmlns:a16="http://schemas.microsoft.com/office/drawing/2014/main" id="{4C529796-7185-D473-1806-248879534221}"/>
              </a:ext>
            </a:extLst>
          </p:cNvPr>
          <p:cNvCxnSpPr>
            <a:cxnSpLocks/>
            <a:stCxn id="5162" idx="0"/>
            <a:endCxn id="5166" idx="4"/>
          </p:cNvCxnSpPr>
          <p:nvPr/>
        </p:nvCxnSpPr>
        <p:spPr>
          <a:xfrm flipV="1">
            <a:off x="8946311" y="2152608"/>
            <a:ext cx="976410" cy="2477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7" name="Straight Arrow Connector 5186">
            <a:extLst>
              <a:ext uri="{FF2B5EF4-FFF2-40B4-BE49-F238E27FC236}">
                <a16:creationId xmlns:a16="http://schemas.microsoft.com/office/drawing/2014/main" id="{DA241D0A-8940-846B-6363-C440428FD724}"/>
              </a:ext>
            </a:extLst>
          </p:cNvPr>
          <p:cNvCxnSpPr>
            <a:cxnSpLocks/>
            <a:stCxn id="5166" idx="0"/>
          </p:cNvCxnSpPr>
          <p:nvPr/>
        </p:nvCxnSpPr>
        <p:spPr>
          <a:xfrm flipV="1">
            <a:off x="9922721" y="1486084"/>
            <a:ext cx="0" cy="3039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0" name="Connector: Elbow 5189">
            <a:extLst>
              <a:ext uri="{FF2B5EF4-FFF2-40B4-BE49-F238E27FC236}">
                <a16:creationId xmlns:a16="http://schemas.microsoft.com/office/drawing/2014/main" id="{9F620653-126D-C27F-B006-A9611916FABF}"/>
              </a:ext>
            </a:extLst>
          </p:cNvPr>
          <p:cNvCxnSpPr>
            <a:cxnSpLocks/>
            <a:endCxn id="5165" idx="2"/>
          </p:cNvCxnSpPr>
          <p:nvPr/>
        </p:nvCxnSpPr>
        <p:spPr>
          <a:xfrm rot="16200000" flipV="1">
            <a:off x="8993924" y="4705088"/>
            <a:ext cx="1670648" cy="186945"/>
          </a:xfrm>
          <a:prstGeom prst="bentConnector4">
            <a:avLst>
              <a:gd name="adj1" fmla="val -657"/>
              <a:gd name="adj2" fmla="val 962768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6" name="Connector: Elbow 5195">
            <a:extLst>
              <a:ext uri="{FF2B5EF4-FFF2-40B4-BE49-F238E27FC236}">
                <a16:creationId xmlns:a16="http://schemas.microsoft.com/office/drawing/2014/main" id="{9B1DA23A-ED9A-2B80-137D-C18D4873CDC8}"/>
              </a:ext>
            </a:extLst>
          </p:cNvPr>
          <p:cNvCxnSpPr>
            <a:cxnSpLocks/>
            <a:endCxn id="5166" idx="2"/>
          </p:cNvCxnSpPr>
          <p:nvPr/>
        </p:nvCxnSpPr>
        <p:spPr>
          <a:xfrm rot="16200000" flipV="1">
            <a:off x="8968103" y="2738992"/>
            <a:ext cx="1730121" cy="194775"/>
          </a:xfrm>
          <a:prstGeom prst="bentConnector4">
            <a:avLst>
              <a:gd name="adj1" fmla="val -383"/>
              <a:gd name="adj2" fmla="val 924824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BEE878-CE83-59B4-2390-AB15F446D697}"/>
              </a:ext>
            </a:extLst>
          </p:cNvPr>
          <p:cNvSpPr txBox="1"/>
          <p:nvPr/>
        </p:nvSpPr>
        <p:spPr>
          <a:xfrm>
            <a:off x="7163093" y="5905899"/>
            <a:ext cx="501063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5. 1 lớp GraphMLP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CF70E6-463D-BF42-2CF8-A301B00311CA}"/>
              </a:ext>
            </a:extLst>
          </p:cNvPr>
          <p:cNvSpPr/>
          <p:nvPr/>
        </p:nvSpPr>
        <p:spPr>
          <a:xfrm>
            <a:off x="10216867" y="2400352"/>
            <a:ext cx="1234931" cy="3974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6E1BCE-A7C1-A341-33F4-8B8178A1E95B}"/>
              </a:ext>
            </a:extLst>
          </p:cNvPr>
          <p:cNvSpPr/>
          <p:nvPr/>
        </p:nvSpPr>
        <p:spPr>
          <a:xfrm>
            <a:off x="10216867" y="4424127"/>
            <a:ext cx="1234931" cy="3974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GCN</a:t>
            </a:r>
          </a:p>
        </p:txBody>
      </p:sp>
      <p:cxnSp>
        <p:nvCxnSpPr>
          <p:cNvPr id="5155" name="Straight Arrow Connector 5154">
            <a:extLst>
              <a:ext uri="{FF2B5EF4-FFF2-40B4-BE49-F238E27FC236}">
                <a16:creationId xmlns:a16="http://schemas.microsoft.com/office/drawing/2014/main" id="{8D84A8BE-FD8F-51E3-CEAB-1AFBADA79EF9}"/>
              </a:ext>
            </a:extLst>
          </p:cNvPr>
          <p:cNvCxnSpPr>
            <a:cxnSpLocks/>
            <a:stCxn id="5159" idx="0"/>
            <a:endCxn id="28" idx="2"/>
          </p:cNvCxnSpPr>
          <p:nvPr/>
        </p:nvCxnSpPr>
        <p:spPr>
          <a:xfrm flipV="1">
            <a:off x="9930550" y="4821598"/>
            <a:ext cx="903783" cy="27471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4" name="Straight Arrow Connector 5163">
            <a:extLst>
              <a:ext uri="{FF2B5EF4-FFF2-40B4-BE49-F238E27FC236}">
                <a16:creationId xmlns:a16="http://schemas.microsoft.com/office/drawing/2014/main" id="{4FA65D08-1A9A-E56F-4449-0C338543B4DA}"/>
              </a:ext>
            </a:extLst>
          </p:cNvPr>
          <p:cNvCxnSpPr>
            <a:cxnSpLocks/>
            <a:stCxn id="28" idx="0"/>
            <a:endCxn id="5165" idx="4"/>
          </p:cNvCxnSpPr>
          <p:nvPr/>
        </p:nvCxnSpPr>
        <p:spPr>
          <a:xfrm flipH="1" flipV="1">
            <a:off x="9922721" y="4144526"/>
            <a:ext cx="911612" cy="27960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5" name="Straight Arrow Connector 5194">
            <a:extLst>
              <a:ext uri="{FF2B5EF4-FFF2-40B4-BE49-F238E27FC236}">
                <a16:creationId xmlns:a16="http://schemas.microsoft.com/office/drawing/2014/main" id="{3C0785C4-AC7C-4E5E-D859-2382653D8B86}"/>
              </a:ext>
            </a:extLst>
          </p:cNvPr>
          <p:cNvCxnSpPr>
            <a:cxnSpLocks/>
            <a:stCxn id="25" idx="0"/>
            <a:endCxn id="5166" idx="4"/>
          </p:cNvCxnSpPr>
          <p:nvPr/>
        </p:nvCxnSpPr>
        <p:spPr>
          <a:xfrm flipH="1" flipV="1">
            <a:off x="9922721" y="2152608"/>
            <a:ext cx="911612" cy="24774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7" name="Rectangle: Rounded Corners 5206">
            <a:extLst>
              <a:ext uri="{FF2B5EF4-FFF2-40B4-BE49-F238E27FC236}">
                <a16:creationId xmlns:a16="http://schemas.microsoft.com/office/drawing/2014/main" id="{B75A96FE-B000-806B-31A4-6DF8C211BB29}"/>
              </a:ext>
            </a:extLst>
          </p:cNvPr>
          <p:cNvSpPr/>
          <p:nvPr/>
        </p:nvSpPr>
        <p:spPr>
          <a:xfrm>
            <a:off x="8185150" y="2295267"/>
            <a:ext cx="3384550" cy="66765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99" name="Straight Arrow Connector 5198">
            <a:extLst>
              <a:ext uri="{FF2B5EF4-FFF2-40B4-BE49-F238E27FC236}">
                <a16:creationId xmlns:a16="http://schemas.microsoft.com/office/drawing/2014/main" id="{393CB88B-2157-CF42-E17F-78C66B99B50F}"/>
              </a:ext>
            </a:extLst>
          </p:cNvPr>
          <p:cNvCxnSpPr>
            <a:cxnSpLocks/>
            <a:stCxn id="5161" idx="0"/>
            <a:endCxn id="25" idx="2"/>
          </p:cNvCxnSpPr>
          <p:nvPr/>
        </p:nvCxnSpPr>
        <p:spPr>
          <a:xfrm flipV="1">
            <a:off x="9922720" y="2797823"/>
            <a:ext cx="911613" cy="34638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8" name="Rectangle: Rounded Corners 5207">
            <a:extLst>
              <a:ext uri="{FF2B5EF4-FFF2-40B4-BE49-F238E27FC236}">
                <a16:creationId xmlns:a16="http://schemas.microsoft.com/office/drawing/2014/main" id="{98BC7B24-1A8C-F373-AA62-94745596C590}"/>
              </a:ext>
            </a:extLst>
          </p:cNvPr>
          <p:cNvSpPr/>
          <p:nvPr/>
        </p:nvSpPr>
        <p:spPr>
          <a:xfrm>
            <a:off x="8184852" y="4271027"/>
            <a:ext cx="3384550" cy="66765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327B3-821D-DF5F-AF54-B17496422F57}"/>
              </a:ext>
            </a:extLst>
          </p:cNvPr>
          <p:cNvSpPr txBox="1"/>
          <p:nvPr/>
        </p:nvSpPr>
        <p:spPr>
          <a:xfrm>
            <a:off x="562761" y="1810148"/>
            <a:ext cx="6716178" cy="4201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Lớp Spatial 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giữa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nốt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bằng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hợp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MLP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toàn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cục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GCN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cục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đồ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xương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Giúp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hiểu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cấu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trúc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người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Lớp Chanel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kề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</a:rPr>
              <a:t> học được cả quan hệ xa lẫn </a:t>
            </a:r>
            <a:r>
              <a:rPr lang="vi-V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ràng buộc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vi-V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xương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8268E-B958-B043-1053-1C5302AF09B7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3384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4" y="165312"/>
            <a:ext cx="3883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Nội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dung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báo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cáo</a:t>
            </a:r>
            <a:endParaRPr lang="en-US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CBF92-CB72-A862-1550-8A21671E744D}"/>
              </a:ext>
            </a:extLst>
          </p:cNvPr>
          <p:cNvSpPr txBox="1"/>
          <p:nvPr/>
        </p:nvSpPr>
        <p:spPr>
          <a:xfrm>
            <a:off x="1033153" y="951118"/>
            <a:ext cx="9927018" cy="5130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3D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9ADBC-6E10-2303-1C80-3E686B2FD6E6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343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4" y="165312"/>
            <a:ext cx="3883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Nội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dung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báo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cáo</a:t>
            </a:r>
            <a:endParaRPr lang="en-US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CBF92-CB72-A862-1550-8A21671E744D}"/>
              </a:ext>
            </a:extLst>
          </p:cNvPr>
          <p:cNvSpPr txBox="1"/>
          <p:nvPr/>
        </p:nvSpPr>
        <p:spPr>
          <a:xfrm>
            <a:off x="1033153" y="951118"/>
            <a:ext cx="9927018" cy="5130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3D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28483-989B-1F78-396D-EBBFD5248F66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02804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5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Thực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nghiệm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Dataset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BD6850-FF41-4660-BAD9-F6116BC53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79766" cy="28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EB42B-0833-9001-3831-75675EEACB21}"/>
              </a:ext>
            </a:extLst>
          </p:cNvPr>
          <p:cNvSpPr txBox="1"/>
          <p:nvPr/>
        </p:nvSpPr>
        <p:spPr>
          <a:xfrm>
            <a:off x="562760" y="1810148"/>
            <a:ext cx="7933539" cy="415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Human3.6M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chuẩn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bài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3D reconstruction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Được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môi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trường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nghiệm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hợp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RGB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3D ground truth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MoCap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Quy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mô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bộ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dữ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11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người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15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động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ngồi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nói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chuyện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…)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Mỗi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tư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thế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gồm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17-32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tùy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lập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2D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keypoints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ground truth 3D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chính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từ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thống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MoCap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Picture 6" descr="H3WB: Human3.6M 3D WholeBody Dataset and Benchmark">
            <a:extLst>
              <a:ext uri="{FF2B5EF4-FFF2-40B4-BE49-F238E27FC236}">
                <a16:creationId xmlns:a16="http://schemas.microsoft.com/office/drawing/2014/main" id="{01EE4375-04DC-D700-54CD-BD50D2C3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65" y="2415862"/>
            <a:ext cx="5010634" cy="2203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36727A-8490-AF40-C2AB-04FB5F69641F}"/>
              </a:ext>
            </a:extLst>
          </p:cNvPr>
          <p:cNvSpPr txBox="1"/>
          <p:nvPr/>
        </p:nvSpPr>
        <p:spPr>
          <a:xfrm>
            <a:off x="6428002" y="4722403"/>
            <a:ext cx="501063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6.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Human3.6M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46189-ABCC-6601-7719-C17CE1B8A1C2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31100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5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Thực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nghiệm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Dataset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BD6850-FF41-4660-BAD9-F6116BC53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79766" cy="28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EB42B-0833-9001-3831-75675EEACB21}"/>
              </a:ext>
            </a:extLst>
          </p:cNvPr>
          <p:cNvSpPr txBox="1"/>
          <p:nvPr/>
        </p:nvSpPr>
        <p:spPr>
          <a:xfrm>
            <a:off x="562761" y="1810148"/>
            <a:ext cx="6072989" cy="4524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MPI-INF-3DHP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Bộ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dataset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này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tổng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bài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3D reconstruction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gồm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ngoài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trời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Điều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ánh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góc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nhìn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hơn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Quy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mô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dữ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8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người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Nhiều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bối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chuyển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động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Dữ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liệu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nhãn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Cung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3D ground-truth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từ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thống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MoCap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37EFC2-5BCE-165B-C958-1D6B6B659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22" y="1900143"/>
            <a:ext cx="5501640" cy="2459355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120D51-C546-4F50-B763-3DCDC1337382}"/>
              </a:ext>
            </a:extLst>
          </p:cNvPr>
          <p:cNvSpPr txBox="1"/>
          <p:nvPr/>
        </p:nvSpPr>
        <p:spPr>
          <a:xfrm>
            <a:off x="6535562" y="4634209"/>
            <a:ext cx="5256387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7.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MPI-INF-3DHP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E2B94-7110-102C-C1D0-556DF99A72F4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19839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5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Thực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nghiệm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Thiết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lập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huấn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luyện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EB42B-0833-9001-3831-75675EEACB21}"/>
              </a:ext>
            </a:extLst>
          </p:cNvPr>
          <p:cNvSpPr txBox="1"/>
          <p:nvPr/>
        </p:nvSpPr>
        <p:spPr>
          <a:xfrm>
            <a:off x="562761" y="1810148"/>
            <a:ext cx="6072989" cy="4847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GraphMLP layers: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Optimizer: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Learning rate: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1e – 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Batch size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256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Loss: MPJPE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Mean Per Joint Position Error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Augment: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Horizontal flip (flip left-right joints)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Metrics: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MPJPE (Mean Per Joint Position Error)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PCK (Percentage of Correct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Keypoints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AUC (Area Under Curve)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5AFDE1-58A6-346A-B7A8-E371D097C953}"/>
              </a:ext>
            </a:extLst>
          </p:cNvPr>
          <p:cNvSpPr/>
          <p:nvPr/>
        </p:nvSpPr>
        <p:spPr>
          <a:xfrm>
            <a:off x="5610225" y="1815671"/>
            <a:ext cx="1822450" cy="8968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base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 epoch)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9AA0F9-C708-766B-6B27-6C12A7E6D2E4}"/>
              </a:ext>
            </a:extLst>
          </p:cNvPr>
          <p:cNvSpPr/>
          <p:nvPr/>
        </p:nvSpPr>
        <p:spPr>
          <a:xfrm>
            <a:off x="8823366" y="1988065"/>
            <a:ext cx="1822450" cy="51816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best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CAB98D-CF71-6945-D1E6-EACEADC16178}"/>
              </a:ext>
            </a:extLst>
          </p:cNvPr>
          <p:cNvSpPr/>
          <p:nvPr/>
        </p:nvSpPr>
        <p:spPr>
          <a:xfrm>
            <a:off x="8823366" y="3349598"/>
            <a:ext cx="1822450" cy="9034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1e – 5 )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816752-3CD4-73BE-63D6-38FD8465266F}"/>
              </a:ext>
            </a:extLst>
          </p:cNvPr>
          <p:cNvSpPr/>
          <p:nvPr/>
        </p:nvSpPr>
        <p:spPr>
          <a:xfrm>
            <a:off x="8823366" y="4890338"/>
            <a:ext cx="1822450" cy="5181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best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341568-E65C-D950-EACE-9FA226E15629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7432675" y="2247148"/>
            <a:ext cx="1390691" cy="1695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F58795-811D-03B3-F12B-BADCA9F93B9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9734591" y="2506231"/>
            <a:ext cx="0" cy="84336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A3CC8-B97F-304B-4338-F40BE9271D1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9734591" y="4253023"/>
            <a:ext cx="0" cy="63731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3A2818B-A996-A14B-7BB4-11B7AF563D54}"/>
              </a:ext>
            </a:extLst>
          </p:cNvPr>
          <p:cNvSpPr txBox="1"/>
          <p:nvPr/>
        </p:nvSpPr>
        <p:spPr>
          <a:xfrm>
            <a:off x="5610225" y="5585052"/>
            <a:ext cx="5256387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8. Training Pipeline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5841B4-7090-3728-C998-3097CE20DB42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477445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5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Thực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nghiệm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Baseline so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sánh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EB42B-0833-9001-3831-75675EEACB21}"/>
              </a:ext>
            </a:extLst>
          </p:cNvPr>
          <p:cNvSpPr txBox="1"/>
          <p:nvPr/>
        </p:nvSpPr>
        <p:spPr>
          <a:xfrm>
            <a:off x="562762" y="1810148"/>
            <a:ext cx="5463388" cy="4986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MLP-Mixer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dụng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MLP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thuần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dùng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convolution hay attention.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GCN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dựa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cấu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trúc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đồ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mỗi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nút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mỗi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xương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cạnh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PoseFormer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dụng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self-attention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hệ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giữa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33663-54D7-A770-F27A-F7622B9FE45D}"/>
              </a:ext>
            </a:extLst>
          </p:cNvPr>
          <p:cNvSpPr txBox="1"/>
          <p:nvPr/>
        </p:nvSpPr>
        <p:spPr>
          <a:xfrm>
            <a:off x="6096000" y="929412"/>
            <a:ext cx="373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Metric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đánh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giá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CF98BD-1BA4-F27C-2615-50AB082AEC16}"/>
                  </a:ext>
                </a:extLst>
              </p:cNvPr>
              <p:cNvSpPr txBox="1"/>
              <p:nvPr/>
            </p:nvSpPr>
            <p:spPr>
              <a:xfrm>
                <a:off x="6390387" y="1726883"/>
                <a:ext cx="5562602" cy="4117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MPJPE (mm)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Đo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sai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số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trung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bình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giữa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ground-truth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và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prediction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eqAr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𝑀𝑃𝐽𝑃𝐸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Wingdings" panose="05000000000000000000" pitchFamily="2" charset="2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  <a:sym typeface="Wingdings" panose="05000000000000000000" pitchFamily="2" charset="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||</m:t>
                              </m:r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#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18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Công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thức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:</m:t>
                    </m:r>
                  </m:oMath>
                </a14:m>
                <a:endParaRPr lang="en-US" sz="18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:r>
                  <a:rPr lang="en-US" sz="18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tọa</a:t>
                </a:r>
                <a:r>
                  <a:rPr lang="en-US" sz="18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18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độ</a:t>
                </a:r>
                <a:r>
                  <a:rPr lang="en-US" sz="18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3D </a:t>
                </a:r>
                <a:r>
                  <a:rPr lang="en-US" sz="18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khớp</a:t>
                </a:r>
                <a:r>
                  <a:rPr lang="en-US" sz="18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18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dự</a:t>
                </a:r>
                <a:r>
                  <a:rPr lang="en-US" sz="18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18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đoán</a:t>
                </a:r>
                <a:endParaRPr lang="en-US" sz="18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:r>
                  <a:rPr lang="en-US" sz="18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tọa</a:t>
                </a:r>
                <a:r>
                  <a:rPr lang="en-US" sz="18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18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độ</a:t>
                </a:r>
                <a:r>
                  <a:rPr lang="en-US" sz="18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3D </a:t>
                </a:r>
                <a:r>
                  <a:rPr lang="en-US" sz="18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khớp</a:t>
                </a:r>
                <a:r>
                  <a:rPr lang="en-US" sz="18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ground-truth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𝑁</m:t>
                    </m:r>
                  </m:oMath>
                </a14:m>
                <a:r>
                  <a:rPr lang="en-US" sz="18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:r>
                  <a:rPr lang="en-US" sz="18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số</a:t>
                </a:r>
                <a:r>
                  <a:rPr lang="en-US" sz="1800" b="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1800" b="0" dirty="0" err="1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khớp</a:t>
                </a:r>
                <a:endParaRPr lang="en-US" sz="18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CF98BD-1BA4-F27C-2615-50AB082AE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387" y="1726883"/>
                <a:ext cx="5562602" cy="4117922"/>
              </a:xfrm>
              <a:prstGeom prst="rect">
                <a:avLst/>
              </a:prstGeom>
              <a:blipFill>
                <a:blip r:embed="rId3"/>
                <a:stretch>
                  <a:fillRect l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375340-9306-9DCF-9939-832724D4C0B6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932161"/>
            <a:ext cx="0" cy="549891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507F88-3268-B9B0-9705-7955215C60AE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79574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5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Thực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nghiệm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Kết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quả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thực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nghiệm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A2818B-A996-A14B-7BB4-11B7AF563D54}"/>
              </a:ext>
            </a:extLst>
          </p:cNvPr>
          <p:cNvSpPr txBox="1"/>
          <p:nvPr/>
        </p:nvSpPr>
        <p:spPr>
          <a:xfrm>
            <a:off x="1589439" y="5765825"/>
            <a:ext cx="5256387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So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CA0CCB-4689-6DC4-95D9-2BDD2967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12" y="4058015"/>
            <a:ext cx="6636642" cy="17316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C393B1-CB28-3218-9E51-A3B211D5B4C6}"/>
              </a:ext>
            </a:extLst>
          </p:cNvPr>
          <p:cNvSpPr txBox="1"/>
          <p:nvPr/>
        </p:nvSpPr>
        <p:spPr>
          <a:xfrm>
            <a:off x="562762" y="1810148"/>
            <a:ext cx="5463388" cy="2308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Human3.6M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2.8 mm so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MLP-Mixer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2.1 mm so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GCN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0.4 mm so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PoseFormer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D477B3-94B7-9561-9997-4BB7224C86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5" b="6729"/>
          <a:stretch/>
        </p:blipFill>
        <p:spPr>
          <a:xfrm>
            <a:off x="7785100" y="1907975"/>
            <a:ext cx="3993091" cy="2581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514710-5784-9088-BABC-8FC1093710DF}"/>
              </a:ext>
            </a:extLst>
          </p:cNvPr>
          <p:cNvSpPr txBox="1"/>
          <p:nvPr/>
        </p:nvSpPr>
        <p:spPr>
          <a:xfrm>
            <a:off x="7412393" y="4528985"/>
            <a:ext cx="5256387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9.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Human3.6M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A86B4B-9FBF-E4D2-F9A6-31F283C38F65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950699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5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Thực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nghiệm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Kết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quả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thực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nghiệm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CA0CCB-4689-6DC4-95D9-2BDD2967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12" y="4058015"/>
            <a:ext cx="6636642" cy="17316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C393B1-CB28-3218-9E51-A3B211D5B4C6}"/>
              </a:ext>
            </a:extLst>
          </p:cNvPr>
          <p:cNvSpPr txBox="1"/>
          <p:nvPr/>
        </p:nvSpPr>
        <p:spPr>
          <a:xfrm>
            <a:off x="562762" y="1810148"/>
            <a:ext cx="5463388" cy="2308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MPI-INF-3DHP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6.6 mm so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MLP-Mixer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6.9 mm so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GCN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1.5 mm so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PoseFormer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2D445-4E89-58AF-F15F-E4776EFE22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2" b="6690"/>
          <a:stretch/>
        </p:blipFill>
        <p:spPr>
          <a:xfrm>
            <a:off x="7696200" y="1966680"/>
            <a:ext cx="4078606" cy="2662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B4CA9B-BC7C-15DD-F733-865E34CA60F4}"/>
              </a:ext>
            </a:extLst>
          </p:cNvPr>
          <p:cNvSpPr txBox="1"/>
          <p:nvPr/>
        </p:nvSpPr>
        <p:spPr>
          <a:xfrm>
            <a:off x="1589439" y="5765825"/>
            <a:ext cx="5256387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So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EBF21-00EE-A5A4-4573-CBCC56595173}"/>
              </a:ext>
            </a:extLst>
          </p:cNvPr>
          <p:cNvSpPr txBox="1"/>
          <p:nvPr/>
        </p:nvSpPr>
        <p:spPr>
          <a:xfrm>
            <a:off x="7412393" y="4528985"/>
            <a:ext cx="5256387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10.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MPI-INF-3DHP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1AA8F-6D7C-B02C-A66C-BA1AD0FF7F88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5940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5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Thực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nghiệm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Phân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tích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chi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phí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tính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toán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(Params, FLOPS)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EB42B-0833-9001-3831-75675EEACB21}"/>
              </a:ext>
            </a:extLst>
          </p:cNvPr>
          <p:cNvSpPr txBox="1"/>
          <p:nvPr/>
        </p:nvSpPr>
        <p:spPr>
          <a:xfrm>
            <a:off x="636083" y="1818340"/>
            <a:ext cx="7383967" cy="337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sánh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PoseFormer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năng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tương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đương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nhưng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GraphMLP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FLOPs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gấp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lần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Thử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nghiệm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GraphMLP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với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videos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năng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ổn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định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chi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tính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tăng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kể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6A6F55-0F43-D15F-2388-C34AFA99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26" y="2660385"/>
            <a:ext cx="6204748" cy="8583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383A3A-5103-3400-1BD6-88D5F40F0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134" y="4825310"/>
            <a:ext cx="5052078" cy="11112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4256CAC-D184-93C4-AABC-B64745FAFFCE}"/>
              </a:ext>
            </a:extLst>
          </p:cNvPr>
          <p:cNvSpPr txBox="1"/>
          <p:nvPr/>
        </p:nvSpPr>
        <p:spPr>
          <a:xfrm>
            <a:off x="3454979" y="3503673"/>
            <a:ext cx="5256387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So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7ECD74-F295-F993-1F5C-DAD0A8E86A1E}"/>
              </a:ext>
            </a:extLst>
          </p:cNvPr>
          <p:cNvSpPr txBox="1"/>
          <p:nvPr/>
        </p:nvSpPr>
        <p:spPr>
          <a:xfrm>
            <a:off x="3467806" y="5976377"/>
            <a:ext cx="5256387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So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D0F75F-C9DC-DBD0-EC04-8ACD231E6A98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28158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4" y="165312"/>
            <a:ext cx="3883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Nội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dung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báo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cáo</a:t>
            </a:r>
            <a:endParaRPr lang="en-US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CBF92-CB72-A862-1550-8A21671E744D}"/>
              </a:ext>
            </a:extLst>
          </p:cNvPr>
          <p:cNvSpPr txBox="1"/>
          <p:nvPr/>
        </p:nvSpPr>
        <p:spPr>
          <a:xfrm>
            <a:off x="1033153" y="951118"/>
            <a:ext cx="9927018" cy="5130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3D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5AF3F-0619-39AD-3BA7-4DC938263B24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754995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4" y="165312"/>
            <a:ext cx="806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6-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Đánh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giá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hạn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chế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và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hướng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phát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triển</a:t>
            </a:r>
            <a:endParaRPr lang="en-US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D43979-4AEA-EC8C-CBD2-4A820C44B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07490"/>
              </p:ext>
            </p:extLst>
          </p:nvPr>
        </p:nvGraphicFramePr>
        <p:xfrm>
          <a:off x="1033152" y="1782143"/>
          <a:ext cx="10282548" cy="3844671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089241">
                  <a:extLst>
                    <a:ext uri="{9D8B030D-6E8A-4147-A177-3AD203B41FA5}">
                      <a16:colId xmlns:a16="http://schemas.microsoft.com/office/drawing/2014/main" val="1400601594"/>
                    </a:ext>
                  </a:extLst>
                </a:gridCol>
                <a:gridCol w="8193307">
                  <a:extLst>
                    <a:ext uri="{9D8B030D-6E8A-4147-A177-3AD203B41FA5}">
                      <a16:colId xmlns:a16="http://schemas.microsoft.com/office/drawing/2014/main" val="19741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err="1"/>
                        <a:t>Đánh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giá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vi-VN" dirty="0" err="1"/>
                        <a:t>GraphMLP</a:t>
                      </a:r>
                      <a:r>
                        <a:rPr lang="vi-VN" dirty="0"/>
                        <a:t> là kiến trúc hiệu quả cho ước lượng tư thế người 3D.</a:t>
                      </a:r>
                      <a:endParaRPr lang="en-US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vi-VN" dirty="0"/>
                        <a:t>Kết hợp song </a:t>
                      </a:r>
                      <a:r>
                        <a:rPr lang="vi-VN" dirty="0" err="1"/>
                        <a:t>song</a:t>
                      </a:r>
                      <a:r>
                        <a:rPr lang="vi-VN" dirty="0"/>
                        <a:t> MLP (toàn cục) và GCN (cục bộ).</a:t>
                      </a:r>
                      <a:endParaRPr lang="en-US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vi-VN" dirty="0"/>
                        <a:t>Gọn nhẹ, chính xác, tổng quát hóa tốt.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585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dirty="0"/>
                        <a:t>Hạn chế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vi-VN" dirty="0"/>
                        <a:t>Phụ thuộc chất lượng 2D </a:t>
                      </a:r>
                      <a:r>
                        <a:rPr lang="vi-VN" dirty="0" err="1"/>
                        <a:t>keypoints</a:t>
                      </a:r>
                      <a:r>
                        <a:rPr lang="vi-VN" dirty="0"/>
                        <a:t> đầu vào.</a:t>
                      </a:r>
                      <a:endParaRPr lang="en-US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vi-VN" dirty="0"/>
                        <a:t>Chưa huấn luyện </a:t>
                      </a:r>
                      <a:r>
                        <a:rPr lang="vi-VN" dirty="0" err="1"/>
                        <a:t>end</a:t>
                      </a:r>
                      <a:r>
                        <a:rPr lang="vi-VN" dirty="0"/>
                        <a:t>-to-</a:t>
                      </a:r>
                      <a:r>
                        <a:rPr lang="vi-VN" dirty="0" err="1"/>
                        <a:t>end</a:t>
                      </a:r>
                      <a:r>
                        <a:rPr lang="vi-VN" dirty="0"/>
                        <a:t>.</a:t>
                      </a:r>
                      <a:endParaRPr lang="en-US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vi-VN" dirty="0"/>
                        <a:t>Mô hình hóa thời gian còn đơn giản.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83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dirty="0"/>
                        <a:t>Hướng phát triển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vi-VN" dirty="0" err="1"/>
                        <a:t>End</a:t>
                      </a:r>
                      <a:r>
                        <a:rPr lang="vi-VN" dirty="0"/>
                        <a:t>-to-</a:t>
                      </a:r>
                      <a:r>
                        <a:rPr lang="vi-VN" dirty="0" err="1"/>
                        <a:t>end</a:t>
                      </a:r>
                      <a:r>
                        <a:rPr lang="vi-VN" dirty="0"/>
                        <a:t> RGB → 3D </a:t>
                      </a:r>
                      <a:r>
                        <a:rPr lang="vi-VN" dirty="0" err="1"/>
                        <a:t>pose</a:t>
                      </a:r>
                      <a:r>
                        <a:rPr lang="vi-VN" dirty="0"/>
                        <a:t>.</a:t>
                      </a:r>
                      <a:endParaRPr lang="en-US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vi-VN" dirty="0"/>
                        <a:t>Tích hợp </a:t>
                      </a:r>
                      <a:r>
                        <a:rPr lang="vi-VN" dirty="0" err="1"/>
                        <a:t>temporal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modeling</a:t>
                      </a:r>
                      <a:r>
                        <a:rPr lang="vi-VN" dirty="0"/>
                        <a:t>.</a:t>
                      </a:r>
                      <a:endParaRPr lang="en-US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vi-VN" dirty="0"/>
                        <a:t>Ứng dụng cho nhận dạng hành động và </a:t>
                      </a:r>
                      <a:r>
                        <a:rPr lang="vi-VN" dirty="0" err="1"/>
                        <a:t>robot</a:t>
                      </a:r>
                      <a:r>
                        <a:rPr lang="vi-VN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94672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31B9E2-4872-33D4-7E73-8F8B74EF45E6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52968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4" y="165312"/>
            <a:ext cx="3883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Nội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dung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báo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cáo</a:t>
            </a:r>
            <a:endParaRPr lang="en-US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CBF92-CB72-A862-1550-8A21671E744D}"/>
              </a:ext>
            </a:extLst>
          </p:cNvPr>
          <p:cNvSpPr txBox="1"/>
          <p:nvPr/>
        </p:nvSpPr>
        <p:spPr>
          <a:xfrm>
            <a:off x="1033153" y="951118"/>
            <a:ext cx="9927018" cy="5130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3D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AA304-6231-2F5D-8B1A-ED0775F4BA23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59517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1" name="Google Shape;4691;p33"/>
          <p:cNvSpPr txBox="1">
            <a:spLocks noGrp="1"/>
          </p:cNvSpPr>
          <p:nvPr>
            <p:ph type="title"/>
          </p:nvPr>
        </p:nvSpPr>
        <p:spPr>
          <a:xfrm>
            <a:off x="957325" y="2048484"/>
            <a:ext cx="743600" cy="6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de"/>
              <a:t>1</a:t>
            </a:r>
            <a:endParaRPr/>
          </a:p>
        </p:txBody>
      </p:sp>
      <p:cxnSp>
        <p:nvCxnSpPr>
          <p:cNvPr id="4701" name="Google Shape;4701;p33"/>
          <p:cNvCxnSpPr/>
          <p:nvPr/>
        </p:nvCxnSpPr>
        <p:spPr>
          <a:xfrm>
            <a:off x="6728684" y="3943433"/>
            <a:ext cx="6096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97197FA-5D26-39B0-0741-7507F9492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7" y="220295"/>
            <a:ext cx="1102123" cy="11021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44CB5D-8AAF-853E-FAF6-D761E5D0FB75}"/>
              </a:ext>
            </a:extLst>
          </p:cNvPr>
          <p:cNvSpPr txBox="1"/>
          <p:nvPr/>
        </p:nvSpPr>
        <p:spPr>
          <a:xfrm>
            <a:off x="1096287" y="2666835"/>
            <a:ext cx="9236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DEMO</a:t>
            </a:r>
          </a:p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Thanks for your attention 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2B5877-D624-DCAC-3969-0B647F7F9ABB}"/>
              </a:ext>
            </a:extLst>
          </p:cNvPr>
          <p:cNvSpPr txBox="1"/>
          <p:nvPr/>
        </p:nvSpPr>
        <p:spPr>
          <a:xfrm>
            <a:off x="5063203" y="6236795"/>
            <a:ext cx="2065593" cy="45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eorgia" panose="02040502050405020303" pitchFamily="18" charset="0"/>
              </a:rPr>
              <a:t>Hà </a:t>
            </a:r>
            <a:r>
              <a:rPr lang="en-US" dirty="0" err="1">
                <a:latin typeface="Georgia" panose="02040502050405020303" pitchFamily="18" charset="0"/>
              </a:rPr>
              <a:t>Nội</a:t>
            </a:r>
            <a:r>
              <a:rPr lang="en-US" dirty="0">
                <a:latin typeface="Georgia" panose="02040502050405020303" pitchFamily="18" charset="0"/>
              </a:rPr>
              <a:t>, 12/2025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E7C894-C148-CC9F-3BDA-C5A9E114BFE0}"/>
              </a:ext>
            </a:extLst>
          </p:cNvPr>
          <p:cNvSpPr txBox="1"/>
          <p:nvPr/>
        </p:nvSpPr>
        <p:spPr>
          <a:xfrm>
            <a:off x="1766610" y="563029"/>
            <a:ext cx="3058447" cy="41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Chuyên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đề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TTNT &amp; KHDL</a:t>
            </a:r>
          </a:p>
        </p:txBody>
      </p:sp>
    </p:spTree>
    <p:extLst>
      <p:ext uri="{BB962C8B-B14F-4D97-AF65-F5344CB8AC3E}">
        <p14:creationId xmlns:p14="http://schemas.microsoft.com/office/powerpoint/2010/main" val="54989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2" y="165312"/>
            <a:ext cx="11203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1 - </a:t>
            </a:r>
            <a:r>
              <a:rPr lang="vi-VN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Giới thiệu bài toán ước lượng tư thế người 3D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B1275-2A62-E156-359A-DEB075E80EC4}"/>
              </a:ext>
            </a:extLst>
          </p:cNvPr>
          <p:cNvSpPr txBox="1"/>
          <p:nvPr/>
        </p:nvSpPr>
        <p:spPr>
          <a:xfrm>
            <a:off x="636083" y="2019211"/>
            <a:ext cx="50106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dirty="0"/>
              <a:t>Ước lượng tư thế người 3D là bài toán xác định </a:t>
            </a:r>
            <a:r>
              <a:rPr lang="vi-VN" b="1" dirty="0"/>
              <a:t>tọa độ 3D của các khớp cơ thể người</a:t>
            </a:r>
            <a:r>
              <a:rPr lang="vi-VN" dirty="0"/>
              <a:t> từ ảnh hoặc </a:t>
            </a:r>
            <a:r>
              <a:rPr lang="vi-VN" dirty="0" err="1"/>
              <a:t>video</a:t>
            </a:r>
            <a:r>
              <a:rPr lang="vi-VN" dirty="0"/>
              <a:t>.</a:t>
            </a:r>
            <a:endParaRPr lang="en-US" dirty="0">
              <a:latin typeface="Georgia" panose="02040502050405020303" pitchFamily="18" charset="0"/>
            </a:endParaRPr>
          </a:p>
          <a:p>
            <a:pPr algn="just"/>
            <a:endParaRPr lang="en-US" dirty="0">
              <a:latin typeface="Georgia" panose="02040502050405020303" pitchFamily="18" charset="0"/>
            </a:endParaRPr>
          </a:p>
          <a:p>
            <a:pPr algn="just"/>
            <a:r>
              <a:rPr lang="vi-VN" dirty="0"/>
              <a:t>Kết quả được biểu diễn dưới dạng </a:t>
            </a:r>
            <a:r>
              <a:rPr lang="vi-VN" b="1" dirty="0"/>
              <a:t>bộ khung xương (</a:t>
            </a:r>
            <a:r>
              <a:rPr lang="vi-VN" b="1" dirty="0" err="1"/>
              <a:t>skeleton</a:t>
            </a:r>
            <a:r>
              <a:rPr lang="vi-VN" b="1" dirty="0"/>
              <a:t>)</a:t>
            </a:r>
            <a:r>
              <a:rPr lang="vi-VN" dirty="0"/>
              <a:t> gồm các khớp và liên kết vật lý.</a:t>
            </a:r>
            <a:endParaRPr lang="en-US" dirty="0">
              <a:latin typeface="Georgia" panose="02040502050405020303" pitchFamily="18" charset="0"/>
            </a:endParaRPr>
          </a:p>
          <a:p>
            <a:pPr algn="just"/>
            <a:endParaRPr lang="en-US" dirty="0">
              <a:latin typeface="Georgia" panose="02040502050405020303" pitchFamily="18" charset="0"/>
            </a:endParaRPr>
          </a:p>
          <a:p>
            <a:pPr algn="just"/>
            <a:r>
              <a:rPr lang="en-US" dirty="0" err="1">
                <a:latin typeface="Georgia" panose="02040502050405020303" pitchFamily="18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bài toán nền tảng trong thị giác máy tính, giúp máy hiểu tư thế và chuyển động của con người.</a:t>
            </a:r>
            <a:endParaRPr 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Khái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niệm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bài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toán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026" name="Picture 2" descr="Pose Estimation Guide to Build Fitness &amp; Sports App in 2025">
            <a:extLst>
              <a:ext uri="{FF2B5EF4-FFF2-40B4-BE49-F238E27FC236}">
                <a16:creationId xmlns:a16="http://schemas.microsoft.com/office/drawing/2014/main" id="{1B96E088-7F4E-235B-D02E-C8F735AD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4" y="2019211"/>
            <a:ext cx="5330300" cy="374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101798-20CB-6DB4-0F08-6A92AD7E048D}"/>
              </a:ext>
            </a:extLst>
          </p:cNvPr>
          <p:cNvSpPr txBox="1"/>
          <p:nvPr/>
        </p:nvSpPr>
        <p:spPr>
          <a:xfrm>
            <a:off x="11627262" y="643742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42609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1 - </a:t>
            </a:r>
            <a:r>
              <a:rPr lang="vi-VN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Giới thiệu bài toán ước lượng tư thế người 3D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B1275-2A62-E156-359A-DEB075E80EC4}"/>
              </a:ext>
            </a:extLst>
          </p:cNvPr>
          <p:cNvSpPr txBox="1"/>
          <p:nvPr/>
        </p:nvSpPr>
        <p:spPr>
          <a:xfrm>
            <a:off x="636083" y="2019203"/>
            <a:ext cx="5010634" cy="1703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Thực tế ảo / tăng cường (AR/VR)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Phân tích kỹ thuật thể thao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Y học phục hồi chức năng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 err="1"/>
              <a:t>Robot</a:t>
            </a:r>
            <a:r>
              <a:rPr lang="vi-VN" dirty="0"/>
              <a:t> và hệ thống giám sát thông minh</a:t>
            </a:r>
            <a:endParaRPr 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Ứng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dụng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thực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tế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2050" name="Picture 2" descr="[OC] Football Player 3D Pose Estimation using YOLOv7 and Matplotlib">
            <a:extLst>
              <a:ext uri="{FF2B5EF4-FFF2-40B4-BE49-F238E27FC236}">
                <a16:creationId xmlns:a16="http://schemas.microsoft.com/office/drawing/2014/main" id="{3AA0C999-97D1-B210-CC5C-B6C97A2F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17" y="2072110"/>
            <a:ext cx="6064282" cy="340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2A7A0D-E2DB-CB42-BFEF-E9E41075947E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286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4" y="165312"/>
            <a:ext cx="3883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Nội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dung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báo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cáo</a:t>
            </a:r>
            <a:endParaRPr lang="en-US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CBF92-CB72-A862-1550-8A21671E744D}"/>
              </a:ext>
            </a:extLst>
          </p:cNvPr>
          <p:cNvSpPr txBox="1"/>
          <p:nvPr/>
        </p:nvSpPr>
        <p:spPr>
          <a:xfrm>
            <a:off x="1033153" y="951118"/>
            <a:ext cx="9927018" cy="5130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3D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1541F-2A5E-1141-C60F-BEC613CFF356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9226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2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hướng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tiếp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cận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và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hạn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chế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Hướng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End-to-End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AE7FDC-53A5-485F-D47F-5452FA07F001}"/>
              </a:ext>
            </a:extLst>
          </p:cNvPr>
          <p:cNvSpPr/>
          <p:nvPr/>
        </p:nvSpPr>
        <p:spPr>
          <a:xfrm>
            <a:off x="1675410" y="3592340"/>
            <a:ext cx="8568047" cy="2090055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20+ Best Stylish Male Model Poses and Ideas for 2025">
            <a:extLst>
              <a:ext uri="{FF2B5EF4-FFF2-40B4-BE49-F238E27FC236}">
                <a16:creationId xmlns:a16="http://schemas.microsoft.com/office/drawing/2014/main" id="{8FC18C32-B602-3C42-4515-B9B2261D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95" y="3920800"/>
            <a:ext cx="993569" cy="149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266D0138-F7DA-6175-1D0D-42B8009CD409}"/>
              </a:ext>
            </a:extLst>
          </p:cNvPr>
          <p:cNvSpPr/>
          <p:nvPr/>
        </p:nvSpPr>
        <p:spPr>
          <a:xfrm rot="16200000">
            <a:off x="5325424" y="4122836"/>
            <a:ext cx="1682810" cy="1116280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5D0CF-3079-F445-C4A4-3C985F75A48E}"/>
              </a:ext>
            </a:extLst>
          </p:cNvPr>
          <p:cNvSpPr/>
          <p:nvPr/>
        </p:nvSpPr>
        <p:spPr>
          <a:xfrm>
            <a:off x="8152411" y="4455344"/>
            <a:ext cx="1650670" cy="4512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2FF82E-CF3A-E0FF-29E5-FD3C3424ED90}"/>
              </a:ext>
            </a:extLst>
          </p:cNvPr>
          <p:cNvCxnSpPr>
            <a:cxnSpLocks/>
            <a:stCxn id="3074" idx="3"/>
            <a:endCxn id="9" idx="0"/>
          </p:cNvCxnSpPr>
          <p:nvPr/>
        </p:nvCxnSpPr>
        <p:spPr>
          <a:xfrm>
            <a:off x="3335364" y="4665977"/>
            <a:ext cx="2273325" cy="14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13A31-1FBB-22C5-4144-44ECE4505904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flipV="1">
            <a:off x="6724969" y="4680975"/>
            <a:ext cx="14274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52AD80-0537-6CFB-C5A2-51D9121E90E0}"/>
              </a:ext>
            </a:extLst>
          </p:cNvPr>
          <p:cNvSpPr txBox="1"/>
          <p:nvPr/>
        </p:nvSpPr>
        <p:spPr>
          <a:xfrm>
            <a:off x="3572872" y="4332482"/>
            <a:ext cx="5010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CNN / Transformer</a:t>
            </a:r>
            <a:endParaRPr 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576A22-8776-479B-1A34-E1BEC0915365}"/>
              </a:ext>
            </a:extLst>
          </p:cNvPr>
          <p:cNvSpPr txBox="1"/>
          <p:nvPr/>
        </p:nvSpPr>
        <p:spPr>
          <a:xfrm>
            <a:off x="2524637" y="3666884"/>
            <a:ext cx="7941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Ảnh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RGB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7A00F-55D0-55BC-C89A-54B1785BF6E3}"/>
              </a:ext>
            </a:extLst>
          </p:cNvPr>
          <p:cNvSpPr txBox="1"/>
          <p:nvPr/>
        </p:nvSpPr>
        <p:spPr>
          <a:xfrm>
            <a:off x="3454116" y="5754613"/>
            <a:ext cx="501063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Pipeline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End-to-End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DFF9E-D388-8360-82C2-7DF50A19EBB4}"/>
              </a:ext>
            </a:extLst>
          </p:cNvPr>
          <p:cNvSpPr txBox="1"/>
          <p:nvPr/>
        </p:nvSpPr>
        <p:spPr>
          <a:xfrm>
            <a:off x="386373" y="1682244"/>
            <a:ext cx="5828382" cy="128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Mô hình học trực tiếp từ ảnh RGB → 3D </a:t>
            </a:r>
            <a:r>
              <a:rPr lang="vi-VN" dirty="0" err="1"/>
              <a:t>pose</a:t>
            </a:r>
            <a:r>
              <a:rPr lang="vi-VN" dirty="0"/>
              <a:t>.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Thường sử dụng CNN hoặc </a:t>
            </a:r>
            <a:r>
              <a:rPr lang="vi-VN" dirty="0" err="1"/>
              <a:t>Transformer</a:t>
            </a:r>
            <a:r>
              <a:rPr lang="vi-VN" dirty="0"/>
              <a:t>.</a:t>
            </a:r>
            <a:endParaRPr 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980D9-7556-913F-B385-B22F770FA48C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4332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2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hướng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tiếp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cận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và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hạn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chế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Hướng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End-to-End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AE7FDC-53A5-485F-D47F-5452FA07F001}"/>
              </a:ext>
            </a:extLst>
          </p:cNvPr>
          <p:cNvSpPr/>
          <p:nvPr/>
        </p:nvSpPr>
        <p:spPr>
          <a:xfrm>
            <a:off x="1675410" y="3592340"/>
            <a:ext cx="8568047" cy="2090055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20+ Best Stylish Male Model Poses and Ideas for 2025">
            <a:extLst>
              <a:ext uri="{FF2B5EF4-FFF2-40B4-BE49-F238E27FC236}">
                <a16:creationId xmlns:a16="http://schemas.microsoft.com/office/drawing/2014/main" id="{8FC18C32-B602-3C42-4515-B9B2261D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95" y="3920800"/>
            <a:ext cx="993569" cy="149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266D0138-F7DA-6175-1D0D-42B8009CD409}"/>
              </a:ext>
            </a:extLst>
          </p:cNvPr>
          <p:cNvSpPr/>
          <p:nvPr/>
        </p:nvSpPr>
        <p:spPr>
          <a:xfrm rot="16200000">
            <a:off x="5325424" y="4122836"/>
            <a:ext cx="1682810" cy="1116280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5D0CF-3079-F445-C4A4-3C985F75A48E}"/>
              </a:ext>
            </a:extLst>
          </p:cNvPr>
          <p:cNvSpPr/>
          <p:nvPr/>
        </p:nvSpPr>
        <p:spPr>
          <a:xfrm>
            <a:off x="8152411" y="4455344"/>
            <a:ext cx="1650670" cy="4512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2FF82E-CF3A-E0FF-29E5-FD3C3424ED90}"/>
              </a:ext>
            </a:extLst>
          </p:cNvPr>
          <p:cNvCxnSpPr>
            <a:cxnSpLocks/>
            <a:stCxn id="3074" idx="3"/>
            <a:endCxn id="9" idx="0"/>
          </p:cNvCxnSpPr>
          <p:nvPr/>
        </p:nvCxnSpPr>
        <p:spPr>
          <a:xfrm>
            <a:off x="3335364" y="4665977"/>
            <a:ext cx="2273325" cy="14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113A31-1FBB-22C5-4144-44ECE4505904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flipV="1">
            <a:off x="6724969" y="4680975"/>
            <a:ext cx="14274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52AD80-0537-6CFB-C5A2-51D9121E90E0}"/>
              </a:ext>
            </a:extLst>
          </p:cNvPr>
          <p:cNvSpPr txBox="1"/>
          <p:nvPr/>
        </p:nvSpPr>
        <p:spPr>
          <a:xfrm>
            <a:off x="3572872" y="4332482"/>
            <a:ext cx="5010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CNN / Transformer</a:t>
            </a:r>
            <a:endParaRPr 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576A22-8776-479B-1A34-E1BEC0915365}"/>
              </a:ext>
            </a:extLst>
          </p:cNvPr>
          <p:cNvSpPr txBox="1"/>
          <p:nvPr/>
        </p:nvSpPr>
        <p:spPr>
          <a:xfrm>
            <a:off x="2524637" y="3666884"/>
            <a:ext cx="7941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Ảnh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RGB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7A00F-55D0-55BC-C89A-54B1785BF6E3}"/>
              </a:ext>
            </a:extLst>
          </p:cNvPr>
          <p:cNvSpPr txBox="1"/>
          <p:nvPr/>
        </p:nvSpPr>
        <p:spPr>
          <a:xfrm>
            <a:off x="3454116" y="5754613"/>
            <a:ext cx="501063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Pipeline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End-to-End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DFF9E-D388-8360-82C2-7DF50A19EBB4}"/>
              </a:ext>
            </a:extLst>
          </p:cNvPr>
          <p:cNvSpPr txBox="1"/>
          <p:nvPr/>
        </p:nvSpPr>
        <p:spPr>
          <a:xfrm>
            <a:off x="386373" y="1682244"/>
            <a:ext cx="5828382" cy="128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Mô hình học trực tiếp từ ảnh RGB → 3D </a:t>
            </a:r>
            <a:r>
              <a:rPr lang="vi-VN" dirty="0" err="1"/>
              <a:t>pose</a:t>
            </a:r>
            <a:r>
              <a:rPr lang="vi-VN" dirty="0"/>
              <a:t>.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/>
              <a:t>Thường sử dụng CNN hoặc </a:t>
            </a:r>
            <a:r>
              <a:rPr lang="vi-VN" dirty="0" err="1"/>
              <a:t>Transformer</a:t>
            </a:r>
            <a:r>
              <a:rPr lang="vi-VN" dirty="0"/>
              <a:t>.</a:t>
            </a:r>
            <a:endParaRPr 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26347-FD3F-D925-B76C-1449BBF27642}"/>
              </a:ext>
            </a:extLst>
          </p:cNvPr>
          <p:cNvSpPr txBox="1"/>
          <p:nvPr/>
        </p:nvSpPr>
        <p:spPr>
          <a:xfrm>
            <a:off x="6573365" y="1682244"/>
            <a:ext cx="5700156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9BFDB-6B2A-0C55-51E2-E9E31462167D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0300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122F68-DB8A-8DD9-B9D7-BFCFB0E075F8}"/>
              </a:ext>
            </a:extLst>
          </p:cNvPr>
          <p:cNvSpPr/>
          <p:nvPr/>
        </p:nvSpPr>
        <p:spPr>
          <a:xfrm>
            <a:off x="0" y="0"/>
            <a:ext cx="12192000" cy="789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C2A2D-0F38-225E-F298-68E9D821B662}"/>
              </a:ext>
            </a:extLst>
          </p:cNvPr>
          <p:cNvSpPr/>
          <p:nvPr/>
        </p:nvSpPr>
        <p:spPr>
          <a:xfrm>
            <a:off x="0" y="932161"/>
            <a:ext cx="12192000" cy="421623"/>
          </a:xfrm>
          <a:prstGeom prst="rect">
            <a:avLst/>
          </a:prstGeom>
          <a:solidFill>
            <a:srgbClr val="A80000"/>
          </a:solidFill>
          <a:ln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6A0E32-AF02-4D24-444D-EF5B927E58B0}"/>
              </a:ext>
            </a:extLst>
          </p:cNvPr>
          <p:cNvCxnSpPr>
            <a:cxnSpLocks/>
          </p:cNvCxnSpPr>
          <p:nvPr/>
        </p:nvCxnSpPr>
        <p:spPr>
          <a:xfrm>
            <a:off x="1265469" y="6431077"/>
            <a:ext cx="106157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F81432-4604-34D4-019B-4B141F42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4" y="6034007"/>
            <a:ext cx="794139" cy="79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940B6-C5AF-9EB9-D115-34E8D9FAA33E}"/>
              </a:ext>
            </a:extLst>
          </p:cNvPr>
          <p:cNvSpPr txBox="1"/>
          <p:nvPr/>
        </p:nvSpPr>
        <p:spPr>
          <a:xfrm>
            <a:off x="239013" y="165312"/>
            <a:ext cx="980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2 –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hướng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tiếp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cận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và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hạn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chế</a:t>
            </a:r>
            <a:endParaRPr lang="vi-VN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63B4D-8212-AFB0-1F39-116AA2C9EF46}"/>
              </a:ext>
            </a:extLst>
          </p:cNvPr>
          <p:cNvSpPr txBox="1"/>
          <p:nvPr/>
        </p:nvSpPr>
        <p:spPr>
          <a:xfrm>
            <a:off x="239013" y="942917"/>
            <a:ext cx="980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Hướng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 Two-Stage</a:t>
            </a:r>
            <a:endParaRPr lang="vi-VN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7A00F-55D0-55BC-C89A-54B1785BF6E3}"/>
              </a:ext>
            </a:extLst>
          </p:cNvPr>
          <p:cNvSpPr txBox="1"/>
          <p:nvPr/>
        </p:nvSpPr>
        <p:spPr>
          <a:xfrm>
            <a:off x="3406213" y="5856242"/>
            <a:ext cx="501063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Pipeline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Two-Stage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DFF9E-D388-8360-82C2-7DF50A19EBB4}"/>
              </a:ext>
            </a:extLst>
          </p:cNvPr>
          <p:cNvSpPr txBox="1"/>
          <p:nvPr/>
        </p:nvSpPr>
        <p:spPr>
          <a:xfrm>
            <a:off x="386373" y="1682244"/>
            <a:ext cx="5828382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/>
              <a:t>Gồm hai bước: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dirty="0"/>
              <a:t>: </a:t>
            </a:r>
            <a:r>
              <a:rPr lang="vi-VN" dirty="0"/>
              <a:t>Trích xuất </a:t>
            </a:r>
            <a:r>
              <a:rPr lang="vi-VN" b="1" dirty="0"/>
              <a:t>2D </a:t>
            </a:r>
            <a:r>
              <a:rPr lang="vi-VN" b="1" dirty="0" err="1"/>
              <a:t>keypoints</a:t>
            </a:r>
            <a:r>
              <a:rPr lang="vi-VN" dirty="0"/>
              <a:t> từ ảnh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vi-VN" dirty="0"/>
              <a:t>Hồi quy sang </a:t>
            </a:r>
            <a:r>
              <a:rPr lang="vi-VN" b="1" dirty="0"/>
              <a:t>3D </a:t>
            </a:r>
            <a:r>
              <a:rPr lang="vi-VN" b="1" dirty="0" err="1"/>
              <a:t>pose</a:t>
            </a:r>
            <a:endParaRPr lang="vi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26347-FD3F-D925-B76C-1449BBF27642}"/>
              </a:ext>
            </a:extLst>
          </p:cNvPr>
          <p:cNvSpPr txBox="1"/>
          <p:nvPr/>
        </p:nvSpPr>
        <p:spPr>
          <a:xfrm>
            <a:off x="6214755" y="1664504"/>
            <a:ext cx="5700156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Tách rõ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nhận dạng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hình học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Giảm độ phức tạp mỗi bước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83B1B97-CAA7-DDBB-6645-C0C9EB593333}"/>
              </a:ext>
            </a:extLst>
          </p:cNvPr>
          <p:cNvSpPr/>
          <p:nvPr/>
        </p:nvSpPr>
        <p:spPr>
          <a:xfrm>
            <a:off x="277089" y="3280496"/>
            <a:ext cx="11268883" cy="257574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1A942A-C10E-5B11-2AA2-EBADCA2BC41A}"/>
              </a:ext>
            </a:extLst>
          </p:cNvPr>
          <p:cNvSpPr/>
          <p:nvPr/>
        </p:nvSpPr>
        <p:spPr>
          <a:xfrm>
            <a:off x="2766223" y="4337741"/>
            <a:ext cx="1709058" cy="486888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2D pose estimation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D19B6F-64F8-1D00-6BB1-0D193FAC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8" y="3883982"/>
            <a:ext cx="1455677" cy="1399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FD7F729-4940-0C8D-2A84-41A1990FAF98}"/>
              </a:ext>
            </a:extLst>
          </p:cNvPr>
          <p:cNvSpPr txBox="1"/>
          <p:nvPr/>
        </p:nvSpPr>
        <p:spPr>
          <a:xfrm>
            <a:off x="5031180" y="3365443"/>
            <a:ext cx="5700156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key points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D3FFB0-6519-1B83-1A7C-58EAA3AC8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1461" r="34393" b="4411"/>
          <a:stretch/>
        </p:blipFill>
        <p:spPr>
          <a:xfrm>
            <a:off x="5139800" y="3881292"/>
            <a:ext cx="1226651" cy="1399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A92B7D-CF3F-66E7-C4E9-6A16227B8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291" y="3785587"/>
            <a:ext cx="1565564" cy="1565564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72F955-951F-BBF4-2E1D-2DF8F110EA6A}"/>
              </a:ext>
            </a:extLst>
          </p:cNvPr>
          <p:cNvSpPr/>
          <p:nvPr/>
        </p:nvSpPr>
        <p:spPr>
          <a:xfrm>
            <a:off x="7418374" y="4337741"/>
            <a:ext cx="1709058" cy="4868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3D pose regression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70B839-410E-EEB0-D67A-141450D5731F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 flipV="1">
            <a:off x="2101705" y="4581185"/>
            <a:ext cx="664518" cy="2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99C242-2292-D7D1-98D9-4725203AF96A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4475281" y="4581185"/>
            <a:ext cx="6645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D7EEC0-CE93-B075-E67E-283AE0E0852D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 flipV="1">
            <a:off x="6366451" y="4581185"/>
            <a:ext cx="10519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D909DA-AFA4-2C3A-9C19-AADA1656471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9127432" y="4581185"/>
            <a:ext cx="8750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DD58C1-8F3F-9DBE-1B6A-97121E922734}"/>
              </a:ext>
            </a:extLst>
          </p:cNvPr>
          <p:cNvSpPr txBox="1"/>
          <p:nvPr/>
        </p:nvSpPr>
        <p:spPr>
          <a:xfrm>
            <a:off x="9886504" y="5193496"/>
            <a:ext cx="1653889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3D pose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37199B-FF61-4D34-469A-5B5A8684FFBB}"/>
              </a:ext>
            </a:extLst>
          </p:cNvPr>
          <p:cNvSpPr txBox="1"/>
          <p:nvPr/>
        </p:nvSpPr>
        <p:spPr>
          <a:xfrm>
            <a:off x="3168855" y="4939686"/>
            <a:ext cx="101830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1B5491-6F47-2DEA-71FA-953F3DFCBFFE}"/>
              </a:ext>
            </a:extLst>
          </p:cNvPr>
          <p:cNvSpPr txBox="1"/>
          <p:nvPr/>
        </p:nvSpPr>
        <p:spPr>
          <a:xfrm>
            <a:off x="7811250" y="4939685"/>
            <a:ext cx="101830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E4BD77-1C0E-3C38-EA5D-396DB72D7B9C}"/>
              </a:ext>
            </a:extLst>
          </p:cNvPr>
          <p:cNvSpPr txBox="1"/>
          <p:nvPr/>
        </p:nvSpPr>
        <p:spPr>
          <a:xfrm>
            <a:off x="760540" y="5236035"/>
            <a:ext cx="1226651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frame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227524-CD3E-AF45-F53D-4E5F5907AD93}"/>
              </a:ext>
            </a:extLst>
          </p:cNvPr>
          <p:cNvSpPr txBox="1"/>
          <p:nvPr/>
        </p:nvSpPr>
        <p:spPr>
          <a:xfrm>
            <a:off x="11627262" y="643107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2960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1769</Words>
  <Application>Microsoft Office PowerPoint</Application>
  <PresentationFormat>Widescreen</PresentationFormat>
  <Paragraphs>348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Audiowide</vt:lpstr>
      <vt:lpstr>Calibri</vt:lpstr>
      <vt:lpstr>Calibri Light</vt:lpstr>
      <vt:lpstr>Cambria Math</vt:lpstr>
      <vt:lpstr>Georgia</vt:lpstr>
      <vt:lpstr>Poppins</vt:lpstr>
      <vt:lpstr>Times New Roman</vt:lpstr>
      <vt:lpstr>Wingdings</vt:lpstr>
      <vt:lpstr>Office Theme</vt:lpstr>
      <vt:lpstr>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Huy Thieu</dc:creator>
  <cp:lastModifiedBy>Huy Thieu</cp:lastModifiedBy>
  <cp:revision>19</cp:revision>
  <dcterms:created xsi:type="dcterms:W3CDTF">2025-12-24T01:03:34Z</dcterms:created>
  <dcterms:modified xsi:type="dcterms:W3CDTF">2025-12-28T11:53:23Z</dcterms:modified>
</cp:coreProperties>
</file>